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2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1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1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3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8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4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3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8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6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9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0683" y="167024"/>
            <a:ext cx="9144000" cy="2387600"/>
          </a:xfrm>
        </p:spPr>
        <p:txBody>
          <a:bodyPr/>
          <a:lstStyle/>
          <a:p>
            <a:r>
              <a:rPr lang="en-GB" dirty="0" smtClean="0"/>
              <a:t>Literature </a:t>
            </a:r>
            <a:br>
              <a:rPr lang="en-GB" dirty="0" smtClean="0"/>
            </a:br>
            <a:r>
              <a:rPr lang="en-GB" dirty="0" smtClean="0"/>
              <a:t>Preparation Pack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0683" y="2554624"/>
            <a:ext cx="9144000" cy="1655762"/>
          </a:xfrm>
        </p:spPr>
        <p:txBody>
          <a:bodyPr/>
          <a:lstStyle/>
          <a:p>
            <a:r>
              <a:rPr lang="en-GB" dirty="0" smtClean="0"/>
              <a:t>Poetry Anthology – Love + Relationships 1 – Family 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5834" y="549555"/>
            <a:ext cx="43971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Paper 2 – 2 hr 15 mins = 60%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Section A – An Inspector Calls = 45 mins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Section B – Poetry Anthology – Love and Relationships – 45 mins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Section C – Unseen Poetry – 45 mins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546" r="1" b="10516"/>
          <a:stretch/>
        </p:blipFill>
        <p:spPr>
          <a:xfrm>
            <a:off x="497541" y="3502500"/>
            <a:ext cx="4057513" cy="2427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71447" y="3482788"/>
            <a:ext cx="4195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Complete this booklet then answer the full exam question. </a:t>
            </a:r>
          </a:p>
          <a:p>
            <a:r>
              <a:rPr lang="en-GB" sz="2800" dirty="0" smtClean="0"/>
              <a:t>You should spend </a:t>
            </a:r>
            <a:r>
              <a:rPr lang="en-GB" sz="2800" dirty="0" err="1" smtClean="0"/>
              <a:t>approx</a:t>
            </a:r>
            <a:r>
              <a:rPr lang="en-GB" sz="2800" dirty="0" smtClean="0"/>
              <a:t> 45 mins on your answer at the end.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8046" y="5837278"/>
            <a:ext cx="3254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your revision guide to help you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269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Essay plan – 45 mins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 – how do each poem show the passing of time? </a:t>
            </a:r>
          </a:p>
          <a:p>
            <a:endParaRPr lang="en-GB" dirty="0"/>
          </a:p>
          <a:p>
            <a:r>
              <a:rPr lang="en-GB" dirty="0" smtClean="0"/>
              <a:t>Structure – look at the structure of each poem</a:t>
            </a:r>
          </a:p>
          <a:p>
            <a:endParaRPr lang="en-GB" dirty="0"/>
          </a:p>
          <a:p>
            <a:r>
              <a:rPr lang="en-GB" dirty="0" smtClean="0"/>
              <a:t>Language – go through </a:t>
            </a:r>
          </a:p>
          <a:p>
            <a:r>
              <a:rPr lang="en-GB" dirty="0" smtClean="0"/>
              <a:t>Quote / device / explain from Poem A</a:t>
            </a:r>
          </a:p>
          <a:p>
            <a:r>
              <a:rPr lang="en-GB" dirty="0" smtClean="0"/>
              <a:t>Quote / device / explain from Poem B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32059" y="3966882"/>
            <a:ext cx="31735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Keep repeating this. </a:t>
            </a:r>
          </a:p>
          <a:p>
            <a:endParaRPr lang="en-GB" dirty="0"/>
          </a:p>
          <a:p>
            <a:r>
              <a:rPr lang="en-GB" dirty="0" smtClean="0"/>
              <a:t>Quote / explains should be over half your answer. </a:t>
            </a:r>
          </a:p>
          <a:p>
            <a:endParaRPr lang="en-GB" dirty="0"/>
          </a:p>
          <a:p>
            <a:r>
              <a:rPr lang="en-GB" dirty="0" smtClean="0"/>
              <a:t>You need to be writing about 3 pages in total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90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0"/>
            <a:ext cx="10515600" cy="1325563"/>
          </a:xfrm>
        </p:spPr>
        <p:txBody>
          <a:bodyPr/>
          <a:lstStyle/>
          <a:p>
            <a:r>
              <a:rPr lang="en-GB" dirty="0" smtClean="0"/>
              <a:t>Getting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8023412" cy="485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poet presents ………………………….</a:t>
            </a:r>
          </a:p>
          <a:p>
            <a:r>
              <a:rPr lang="en-GB" dirty="0" smtClean="0"/>
              <a:t>We can see this in ……………………..</a:t>
            </a:r>
          </a:p>
          <a:p>
            <a:r>
              <a:rPr lang="en-GB" dirty="0" smtClean="0"/>
              <a:t>The poet has used ……………………………….</a:t>
            </a:r>
          </a:p>
          <a:p>
            <a:r>
              <a:rPr lang="en-GB" dirty="0" smtClean="0"/>
              <a:t>This conveys …………………….</a:t>
            </a:r>
          </a:p>
          <a:p>
            <a:r>
              <a:rPr lang="en-GB" dirty="0" smtClean="0"/>
              <a:t>This demonstrates …………………</a:t>
            </a:r>
          </a:p>
          <a:p>
            <a:r>
              <a:rPr lang="en-GB" dirty="0" smtClean="0"/>
              <a:t>From this we learn ……………</a:t>
            </a:r>
          </a:p>
          <a:p>
            <a:r>
              <a:rPr lang="en-GB" dirty="0" smtClean="0"/>
              <a:t>We also saw ……………… when ………</a:t>
            </a:r>
          </a:p>
          <a:p>
            <a:r>
              <a:rPr lang="en-GB" dirty="0" smtClean="0"/>
              <a:t>The writer also showed ……… when ……..</a:t>
            </a:r>
          </a:p>
          <a:p>
            <a:r>
              <a:rPr lang="en-GB" dirty="0" smtClean="0"/>
              <a:t>This shows us  ……….</a:t>
            </a:r>
          </a:p>
          <a:p>
            <a:r>
              <a:rPr lang="en-GB" dirty="0" smtClean="0"/>
              <a:t>From this we can learn that……….</a:t>
            </a:r>
          </a:p>
          <a:p>
            <a:r>
              <a:rPr lang="en-GB" dirty="0" smtClean="0"/>
              <a:t>We can see that  ………….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5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4776" y="638549"/>
            <a:ext cx="11147612" cy="20700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902285" y="970085"/>
            <a:ext cx="869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Compare how the poets present the passing of time in ‘Walking Away’ and in one other poem. 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116105" y="2708622"/>
            <a:ext cx="5903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is the focus of the question? Underline this! </a:t>
            </a:r>
            <a:endParaRPr lang="en-GB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53687" t="32721" r="12208" b="42096"/>
          <a:stretch/>
        </p:blipFill>
        <p:spPr>
          <a:xfrm>
            <a:off x="416860" y="4343400"/>
            <a:ext cx="4437530" cy="1842248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4975412" y="4612341"/>
            <a:ext cx="2043952" cy="12909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543800" y="4518212"/>
            <a:ext cx="4074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Which of these poems could you use as the 2</a:t>
            </a:r>
            <a:r>
              <a:rPr lang="en-GB" baseline="30000" dirty="0" smtClean="0"/>
              <a:t>nd</a:t>
            </a:r>
            <a:r>
              <a:rPr lang="en-GB" dirty="0" smtClean="0"/>
              <a:t> one from memory? 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_____________________________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_____________________________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04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Walking Away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It is eighteen years ago, almost to the day –</a:t>
            </a:r>
          </a:p>
          <a:p>
            <a:pPr marL="0" indent="0">
              <a:buNone/>
            </a:pPr>
            <a:r>
              <a:rPr lang="en-GB" dirty="0"/>
              <a:t>A sunny day with leaves just turning,</a:t>
            </a:r>
          </a:p>
          <a:p>
            <a:pPr marL="0" indent="0">
              <a:buNone/>
            </a:pPr>
            <a:r>
              <a:rPr lang="en-GB" dirty="0"/>
              <a:t>The touch-lines new-ruled – since I watched you play</a:t>
            </a:r>
          </a:p>
          <a:p>
            <a:pPr marL="0" indent="0">
              <a:buNone/>
            </a:pPr>
            <a:r>
              <a:rPr lang="en-GB" dirty="0"/>
              <a:t>Your first game of football, then, like a satellite</a:t>
            </a:r>
          </a:p>
          <a:p>
            <a:pPr marL="0" indent="0">
              <a:buNone/>
            </a:pPr>
            <a:r>
              <a:rPr lang="en-GB" dirty="0"/>
              <a:t>Wrenched from its orbit, go drifting away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Behind a scatter of boys. I can see</a:t>
            </a:r>
          </a:p>
          <a:p>
            <a:pPr marL="0" indent="0">
              <a:buNone/>
            </a:pPr>
            <a:r>
              <a:rPr lang="en-GB" dirty="0"/>
              <a:t>You walking away from me towards the school</a:t>
            </a:r>
          </a:p>
          <a:p>
            <a:pPr marL="0" indent="0">
              <a:buNone/>
            </a:pPr>
            <a:r>
              <a:rPr lang="en-GB" dirty="0"/>
              <a:t>With the pathos of a half-fledged thing set free</a:t>
            </a:r>
          </a:p>
          <a:p>
            <a:pPr marL="0" indent="0">
              <a:buNone/>
            </a:pPr>
            <a:r>
              <a:rPr lang="en-GB" dirty="0"/>
              <a:t>Into a wilderness, the gait of one</a:t>
            </a:r>
          </a:p>
          <a:p>
            <a:pPr marL="0" indent="0">
              <a:buNone/>
            </a:pPr>
            <a:r>
              <a:rPr lang="en-GB" dirty="0"/>
              <a:t>Who finds no path where the path should be.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That hesitant figure, eddying away</a:t>
            </a:r>
          </a:p>
          <a:p>
            <a:pPr marL="0" indent="0">
              <a:buNone/>
            </a:pPr>
            <a:r>
              <a:rPr lang="en-GB" dirty="0"/>
              <a:t>Like a winged seed loosened from its parent stem,</a:t>
            </a:r>
          </a:p>
          <a:p>
            <a:pPr marL="0" indent="0">
              <a:buNone/>
            </a:pPr>
            <a:r>
              <a:rPr lang="en-GB" dirty="0"/>
              <a:t>Has something I never quite grasp to convey</a:t>
            </a:r>
          </a:p>
          <a:p>
            <a:pPr marL="0" indent="0">
              <a:buNone/>
            </a:pPr>
            <a:r>
              <a:rPr lang="en-GB" dirty="0"/>
              <a:t>About nature’s give-and-take – the small, the scorching</a:t>
            </a:r>
          </a:p>
          <a:p>
            <a:pPr marL="0" indent="0">
              <a:buNone/>
            </a:pPr>
            <a:r>
              <a:rPr lang="en-GB" dirty="0"/>
              <a:t>Ordeals which fire one’s irresolute clay.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have had worse partings, but none that so</a:t>
            </a:r>
          </a:p>
          <a:p>
            <a:pPr marL="0" indent="0">
              <a:buNone/>
            </a:pPr>
            <a:r>
              <a:rPr lang="en-GB" dirty="0"/>
              <a:t>Gnaws at my mind still. Perhaps it is roughly</a:t>
            </a:r>
          </a:p>
          <a:p>
            <a:pPr marL="0" indent="0">
              <a:buNone/>
            </a:pPr>
            <a:r>
              <a:rPr lang="en-GB" dirty="0"/>
              <a:t>Saying what God alone could perfectly show –</a:t>
            </a:r>
          </a:p>
          <a:p>
            <a:pPr marL="0" indent="0">
              <a:buNone/>
            </a:pPr>
            <a:r>
              <a:rPr lang="en-GB" dirty="0"/>
              <a:t>How selfhood begins with a walking away,</a:t>
            </a:r>
          </a:p>
          <a:p>
            <a:pPr marL="0" indent="0">
              <a:buNone/>
            </a:pPr>
            <a:r>
              <a:rPr lang="en-GB" dirty="0"/>
              <a:t>And love is proved in the letting go.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01000" y="161365"/>
            <a:ext cx="40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Underline any words  / phrases you think are important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7826188" y="0"/>
            <a:ext cx="4365812" cy="9816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603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would you match these pictures to this poem?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72" y="2271433"/>
            <a:ext cx="2266950" cy="2019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878" y="1825625"/>
            <a:ext cx="2495550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3535" y="2582862"/>
            <a:ext cx="2701832" cy="2701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6024" y="4652402"/>
            <a:ext cx="2286000" cy="1990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9336" y="4290733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0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‘Walking Away’ 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What does the title foreshadow about the poem?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We see one line is used repeatedly in each stanza – what does this show about the passing of time?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How does the structure represent the passing of time?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How does the father’s emotions change as the poem progresses + time moves on?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73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‘Walking Away’ – Language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are the seasons used symbolically at the beginning? </a:t>
            </a:r>
            <a:br>
              <a:rPr lang="en-GB" dirty="0" smtClean="0"/>
            </a:br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Why does it use example of him ‘watching’ him play football – how does this also foreshadow what will happen?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simile is used? -_____________________________________</a:t>
            </a:r>
          </a:p>
          <a:p>
            <a:r>
              <a:rPr lang="en-GB" dirty="0" smtClean="0"/>
              <a:t>What does this show? _____________________________________</a:t>
            </a:r>
          </a:p>
          <a:p>
            <a:r>
              <a:rPr lang="en-GB" dirty="0" smtClean="0"/>
              <a:t>What verb is used to show the pain felt here? 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81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‘Walking Away’ – Language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metaphor shows he doesn’t feel his son is ready in stanza 2?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adjective is used to show this in stanza 3? _________________</a:t>
            </a:r>
          </a:p>
          <a:p>
            <a:r>
              <a:rPr lang="en-GB" dirty="0" smtClean="0"/>
              <a:t>How is another simile used? __________________________</a:t>
            </a:r>
          </a:p>
          <a:p>
            <a:r>
              <a:rPr lang="en-GB" dirty="0" smtClean="0"/>
              <a:t>Which word shows he is finding separation easier? _____________</a:t>
            </a:r>
          </a:p>
          <a:p>
            <a:r>
              <a:rPr lang="en-GB" dirty="0" smtClean="0"/>
              <a:t>Which word in last stanza shows he can still feel the emotions? </a:t>
            </a:r>
          </a:p>
          <a:p>
            <a:r>
              <a:rPr lang="en-GB" dirty="0" smtClean="0"/>
              <a:t>____________________________________________________</a:t>
            </a:r>
          </a:p>
          <a:p>
            <a:r>
              <a:rPr lang="en-GB" dirty="0" smtClean="0"/>
              <a:t>How is religious imagery used at the end? </a:t>
            </a:r>
          </a:p>
          <a:p>
            <a:r>
              <a:rPr lang="en-GB" dirty="0" smtClean="0"/>
              <a:t>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65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Devices the poet uses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065860"/>
              </p:ext>
            </p:extLst>
          </p:nvPr>
        </p:nvGraphicFramePr>
        <p:xfrm>
          <a:off x="838200" y="1825625"/>
          <a:ext cx="105156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devices</a:t>
                      </a:r>
                      <a:r>
                        <a:rPr lang="en-GB" baseline="0" dirty="0" smtClean="0"/>
                        <a:t> does the poet use in ‘Walking Away’? </a:t>
                      </a:r>
                    </a:p>
                    <a:p>
                      <a:r>
                        <a:rPr lang="en-GB" baseline="0" dirty="0" smtClean="0"/>
                        <a:t>Use the poem to remind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other devices + short quotes</a:t>
                      </a:r>
                      <a:r>
                        <a:rPr lang="en-GB" baseline="0" dirty="0" smtClean="0"/>
                        <a:t> do you know from your 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poem?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7879976" y="5163671"/>
            <a:ext cx="1990165" cy="712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562165" y="5957047"/>
            <a:ext cx="415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See how much of this you can do from memory!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293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Don’t forget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nature imagery </a:t>
            </a:r>
          </a:p>
          <a:p>
            <a:r>
              <a:rPr lang="en-GB" dirty="0" smtClean="0"/>
              <a:t>Use of time at the beginning </a:t>
            </a:r>
          </a:p>
          <a:p>
            <a:r>
              <a:rPr lang="en-GB" dirty="0" smtClean="0"/>
              <a:t>Verb in first simile </a:t>
            </a:r>
          </a:p>
          <a:p>
            <a:r>
              <a:rPr lang="en-GB" dirty="0" smtClean="0"/>
              <a:t>Contrast to verb in next simile </a:t>
            </a:r>
          </a:p>
          <a:p>
            <a:r>
              <a:rPr lang="en-GB" dirty="0" smtClean="0"/>
              <a:t>Metaphors</a:t>
            </a:r>
          </a:p>
          <a:p>
            <a:r>
              <a:rPr lang="en-GB" dirty="0" smtClean="0"/>
              <a:t>Comparison to religious image </a:t>
            </a:r>
          </a:p>
        </p:txBody>
      </p:sp>
    </p:spTree>
    <p:extLst>
      <p:ext uri="{BB962C8B-B14F-4D97-AF65-F5344CB8AC3E}">
        <p14:creationId xmlns:p14="http://schemas.microsoft.com/office/powerpoint/2010/main" val="44345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677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Literature  Preparation Pack </vt:lpstr>
      <vt:lpstr>PowerPoint Presentation</vt:lpstr>
      <vt:lpstr>Walking Away </vt:lpstr>
      <vt:lpstr>How would you match these pictures to this poem? </vt:lpstr>
      <vt:lpstr>‘Walking Away’ Structure </vt:lpstr>
      <vt:lpstr>‘Walking Away’ – Language </vt:lpstr>
      <vt:lpstr>‘Walking Away’ – Language </vt:lpstr>
      <vt:lpstr>Devices the poet uses</vt:lpstr>
      <vt:lpstr>Don’t forget </vt:lpstr>
      <vt:lpstr>Essay plan – 45 mins </vt:lpstr>
      <vt:lpstr>Getting started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Preparation Pack</dc:title>
  <dc:creator>natalie</dc:creator>
  <cp:lastModifiedBy>natalie abraham</cp:lastModifiedBy>
  <cp:revision>4</cp:revision>
  <dcterms:created xsi:type="dcterms:W3CDTF">2017-03-22T21:28:26Z</dcterms:created>
  <dcterms:modified xsi:type="dcterms:W3CDTF">2022-11-06T11:02:22Z</dcterms:modified>
</cp:coreProperties>
</file>