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1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8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30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3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29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46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8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51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3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2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2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6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24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5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7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6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6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2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2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53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DA1A-4F33-483C-80DA-462197A2172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0DD84-8B42-469B-884B-E47D9342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5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8B73-3184-4945-AD77-44E5FA1CFA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AE3C-FD57-4A82-B2B1-84761603C3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0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10767" y="5200517"/>
            <a:ext cx="1764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question you will be answering before you leave today.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7464" y="1294825"/>
            <a:ext cx="3799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Work through the activities here to help you be able to address this question. </a:t>
            </a:r>
            <a:endParaRPr lang="en-GB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12768"/>
            <a:ext cx="7073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Literature 2  </a:t>
            </a:r>
            <a:endParaRPr lang="en-GB" sz="5400" dirty="0"/>
          </a:p>
          <a:p>
            <a:pPr algn="ctr"/>
            <a:r>
              <a:rPr lang="en-GB" sz="5400" dirty="0" smtClean="0"/>
              <a:t>Revision Pack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776" y="3033509"/>
            <a:ext cx="11147612" cy="3434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929" y="212768"/>
            <a:ext cx="2461243" cy="27577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0" y="1186445"/>
            <a:ext cx="3993776" cy="11831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413929" y="4398642"/>
            <a:ext cx="1159940" cy="80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77097" y="3281838"/>
            <a:ext cx="869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How does the writers present family relationships within ‘Love and Relationships’?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Work through activities on these poems to </a:t>
            </a:r>
          </a:p>
          <a:p>
            <a:pPr algn="ctr"/>
            <a:r>
              <a:rPr lang="en-GB" sz="3200" dirty="0"/>
              <a:t>w</a:t>
            </a:r>
            <a:r>
              <a:rPr lang="en-GB" sz="3200" dirty="0" smtClean="0"/>
              <a:t>rite about two of these</a:t>
            </a: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1338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‘Follower’ – structure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the title suggest about the relationship between Father + Son? </a:t>
            </a:r>
          </a:p>
          <a:p>
            <a:r>
              <a:rPr lang="en-GB" dirty="0" smtClean="0"/>
              <a:t>_______________________________________________________</a:t>
            </a:r>
          </a:p>
          <a:p>
            <a:r>
              <a:rPr lang="en-GB" dirty="0" smtClean="0"/>
              <a:t>How does the stanza structure + rhyme scheme show the passing of time? </a:t>
            </a:r>
          </a:p>
          <a:p>
            <a:r>
              <a:rPr lang="en-GB" dirty="0" smtClean="0"/>
              <a:t>_______________________________________________________</a:t>
            </a:r>
          </a:p>
          <a:p>
            <a:r>
              <a:rPr lang="en-GB" dirty="0" smtClean="0"/>
              <a:t>How do we see a role reversal as time passes? </a:t>
            </a:r>
            <a:endParaRPr lang="en-GB" dirty="0"/>
          </a:p>
          <a:p>
            <a:r>
              <a:rPr lang="en-GB" dirty="0" smtClean="0"/>
              <a:t>________________________________________________________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66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‘Follower’ – Language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Find 2 examples of sailing imagery – </a:t>
            </a:r>
          </a:p>
          <a:p>
            <a:r>
              <a:rPr lang="en-GB" dirty="0"/>
              <a:t> </a:t>
            </a:r>
            <a:r>
              <a:rPr lang="en-GB" dirty="0" smtClean="0"/>
              <a:t>___________________________</a:t>
            </a:r>
          </a:p>
          <a:p>
            <a:r>
              <a:rPr lang="en-GB" dirty="0"/>
              <a:t> </a:t>
            </a:r>
            <a:r>
              <a:rPr lang="en-GB" dirty="0" smtClean="0"/>
              <a:t>__________________________</a:t>
            </a:r>
          </a:p>
          <a:p>
            <a:r>
              <a:rPr lang="en-GB" dirty="0" smtClean="0"/>
              <a:t>How does this link to the Father’s control? </a:t>
            </a:r>
          </a:p>
          <a:p>
            <a:r>
              <a:rPr lang="en-GB" dirty="0" smtClean="0"/>
              <a:t>________________________________________________________</a:t>
            </a:r>
          </a:p>
          <a:p>
            <a:r>
              <a:rPr lang="en-GB" dirty="0" smtClean="0"/>
              <a:t>Why are we told his shoulders ‘globed’? </a:t>
            </a:r>
          </a:p>
          <a:p>
            <a:r>
              <a:rPr lang="en-GB" dirty="0" smtClean="0"/>
              <a:t>_______________________________________________________</a:t>
            </a:r>
          </a:p>
          <a:p>
            <a:r>
              <a:rPr lang="en-GB" dirty="0" smtClean="0"/>
              <a:t>Which words show he is fully in control + aware of what he is doing? </a:t>
            </a:r>
          </a:p>
          <a:p>
            <a:r>
              <a:rPr lang="en-GB" dirty="0" smtClean="0"/>
              <a:t>_________________________________________________________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51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‘Follower’ – Language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we know the son admired his Father? </a:t>
            </a:r>
          </a:p>
          <a:p>
            <a:r>
              <a:rPr lang="en-GB" dirty="0" smtClean="0"/>
              <a:t>______________________________________________________</a:t>
            </a:r>
          </a:p>
          <a:p>
            <a:r>
              <a:rPr lang="en-GB" dirty="0" smtClean="0"/>
              <a:t>Which verbs are used to show the lack of control in the son? </a:t>
            </a:r>
          </a:p>
          <a:p>
            <a:r>
              <a:rPr lang="en-GB" dirty="0" smtClean="0"/>
              <a:t>_______________________________________________________</a:t>
            </a:r>
          </a:p>
          <a:p>
            <a:r>
              <a:rPr lang="en-GB" dirty="0" smtClean="0"/>
              <a:t>Find the use of caesura to show how quickly time seems to pass? </a:t>
            </a:r>
          </a:p>
          <a:p>
            <a:r>
              <a:rPr lang="en-GB" dirty="0" smtClean="0"/>
              <a:t>_____________________________________________________</a:t>
            </a:r>
          </a:p>
          <a:p>
            <a:r>
              <a:rPr lang="en-GB" dirty="0" smtClean="0"/>
              <a:t>Which verb is repeated? - __________________________</a:t>
            </a:r>
          </a:p>
          <a:p>
            <a:r>
              <a:rPr lang="en-GB" dirty="0" smtClean="0"/>
              <a:t>Why is this repeated? - ____________________________________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52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Walking Away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It is eighteen years ago, almost to the day –</a:t>
            </a:r>
          </a:p>
          <a:p>
            <a:pPr marL="0" indent="0">
              <a:buNone/>
            </a:pPr>
            <a:r>
              <a:rPr lang="en-GB" dirty="0"/>
              <a:t>A sunny day with leaves just turning,</a:t>
            </a:r>
          </a:p>
          <a:p>
            <a:pPr marL="0" indent="0">
              <a:buNone/>
            </a:pPr>
            <a:r>
              <a:rPr lang="en-GB" dirty="0"/>
              <a:t>The touch-lines new-ruled – since I watched you play</a:t>
            </a:r>
          </a:p>
          <a:p>
            <a:pPr marL="0" indent="0">
              <a:buNone/>
            </a:pPr>
            <a:r>
              <a:rPr lang="en-GB" dirty="0"/>
              <a:t>Your first game of football, then, like a satellite</a:t>
            </a:r>
          </a:p>
          <a:p>
            <a:pPr marL="0" indent="0">
              <a:buNone/>
            </a:pPr>
            <a:r>
              <a:rPr lang="en-GB" dirty="0"/>
              <a:t>Wrenched from its orbit, go drifting away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Behind a scatter of boys. I can see</a:t>
            </a:r>
          </a:p>
          <a:p>
            <a:pPr marL="0" indent="0">
              <a:buNone/>
            </a:pPr>
            <a:r>
              <a:rPr lang="en-GB" dirty="0"/>
              <a:t>You walking away from me towards the school</a:t>
            </a:r>
          </a:p>
          <a:p>
            <a:pPr marL="0" indent="0">
              <a:buNone/>
            </a:pPr>
            <a:r>
              <a:rPr lang="en-GB" dirty="0"/>
              <a:t>With the pathos of a half-fledged thing set free</a:t>
            </a:r>
          </a:p>
          <a:p>
            <a:pPr marL="0" indent="0">
              <a:buNone/>
            </a:pPr>
            <a:r>
              <a:rPr lang="en-GB" dirty="0"/>
              <a:t>Into a wilderness, the gait of one</a:t>
            </a:r>
          </a:p>
          <a:p>
            <a:pPr marL="0" indent="0">
              <a:buNone/>
            </a:pPr>
            <a:r>
              <a:rPr lang="en-GB" dirty="0"/>
              <a:t>Who finds no path where the path should be.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That hesitant figure, eddying away</a:t>
            </a:r>
          </a:p>
          <a:p>
            <a:pPr marL="0" indent="0">
              <a:buNone/>
            </a:pPr>
            <a:r>
              <a:rPr lang="en-GB" dirty="0"/>
              <a:t>Like a winged seed loosened from its parent stem,</a:t>
            </a:r>
          </a:p>
          <a:p>
            <a:pPr marL="0" indent="0">
              <a:buNone/>
            </a:pPr>
            <a:r>
              <a:rPr lang="en-GB" dirty="0"/>
              <a:t>Has something I never quite grasp to convey</a:t>
            </a:r>
          </a:p>
          <a:p>
            <a:pPr marL="0" indent="0">
              <a:buNone/>
            </a:pPr>
            <a:r>
              <a:rPr lang="en-GB" dirty="0"/>
              <a:t>About nature’s give-and-take – the small, the scorching</a:t>
            </a:r>
          </a:p>
          <a:p>
            <a:pPr marL="0" indent="0">
              <a:buNone/>
            </a:pPr>
            <a:r>
              <a:rPr lang="en-GB" dirty="0"/>
              <a:t>Ordeals which fire one’s irresolute clay.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have had worse partings, but none that so</a:t>
            </a:r>
          </a:p>
          <a:p>
            <a:pPr marL="0" indent="0">
              <a:buNone/>
            </a:pPr>
            <a:r>
              <a:rPr lang="en-GB" dirty="0"/>
              <a:t>Gnaws at my mind still. Perhaps it is roughly</a:t>
            </a:r>
          </a:p>
          <a:p>
            <a:pPr marL="0" indent="0">
              <a:buNone/>
            </a:pPr>
            <a:r>
              <a:rPr lang="en-GB" dirty="0"/>
              <a:t>Saying what God alone could perfectly show –</a:t>
            </a:r>
          </a:p>
          <a:p>
            <a:pPr marL="0" indent="0">
              <a:buNone/>
            </a:pPr>
            <a:r>
              <a:rPr lang="en-GB" dirty="0"/>
              <a:t>How selfhood begins with a walking away,</a:t>
            </a:r>
          </a:p>
          <a:p>
            <a:pPr marL="0" indent="0">
              <a:buNone/>
            </a:pPr>
            <a:r>
              <a:rPr lang="en-GB" dirty="0"/>
              <a:t>And love is proved in the letting go.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00" y="161365"/>
            <a:ext cx="4087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Underline any words  / phrases you think are important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826188" y="0"/>
            <a:ext cx="4365812" cy="981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1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would you match these pictures to this poem?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72" y="2271433"/>
            <a:ext cx="2266950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878" y="1825625"/>
            <a:ext cx="249555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535" y="2582862"/>
            <a:ext cx="2701832" cy="2701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024" y="4652402"/>
            <a:ext cx="2286000" cy="1990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336" y="4290733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‘Walking Away’ Structure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does the title foreshadow about the poem? </a:t>
            </a:r>
          </a:p>
          <a:p>
            <a:r>
              <a:rPr lang="en-GB" dirty="0" smtClean="0"/>
              <a:t>_____________________________________________________</a:t>
            </a:r>
          </a:p>
          <a:p>
            <a:r>
              <a:rPr lang="en-GB" dirty="0" smtClean="0"/>
              <a:t>We see one line is used repeatedly in each stanza – what does this show about the strength of the father’s love? </a:t>
            </a:r>
          </a:p>
          <a:p>
            <a:r>
              <a:rPr lang="en-GB" dirty="0" smtClean="0"/>
              <a:t>______________________________________________________</a:t>
            </a:r>
          </a:p>
          <a:p>
            <a:r>
              <a:rPr lang="en-GB" dirty="0" smtClean="0"/>
              <a:t>How does the structure represent the passing of time? </a:t>
            </a:r>
          </a:p>
          <a:p>
            <a:r>
              <a:rPr lang="en-GB" dirty="0" smtClean="0"/>
              <a:t>_____________________________________________________</a:t>
            </a:r>
          </a:p>
          <a:p>
            <a:r>
              <a:rPr lang="en-GB" dirty="0" smtClean="0"/>
              <a:t>How does the father’s emotions change as the poem progresses? </a:t>
            </a:r>
          </a:p>
          <a:p>
            <a:r>
              <a:rPr lang="en-GB" dirty="0" smtClean="0"/>
              <a:t>_______________________________________________________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63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‘Walking Away’ – Language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are the seasons used symbolically at the beginning? </a:t>
            </a:r>
            <a:br>
              <a:rPr lang="en-GB" dirty="0" smtClean="0"/>
            </a:br>
            <a:r>
              <a:rPr lang="en-GB" dirty="0" smtClean="0"/>
              <a:t>_______________________________________________________</a:t>
            </a:r>
          </a:p>
          <a:p>
            <a:r>
              <a:rPr lang="en-GB" dirty="0" smtClean="0"/>
              <a:t>Why does it use example of him ‘watching’ him play football – how does this also foreshadow what will happen? </a:t>
            </a:r>
          </a:p>
          <a:p>
            <a:r>
              <a:rPr lang="en-GB" dirty="0" smtClean="0"/>
              <a:t>_______________________________________________________</a:t>
            </a:r>
          </a:p>
          <a:p>
            <a:r>
              <a:rPr lang="en-GB" dirty="0" smtClean="0"/>
              <a:t>What simile is used? -_____________________________________</a:t>
            </a:r>
          </a:p>
          <a:p>
            <a:r>
              <a:rPr lang="en-GB" dirty="0" smtClean="0"/>
              <a:t>What does this show? _____________________________________</a:t>
            </a:r>
          </a:p>
          <a:p>
            <a:r>
              <a:rPr lang="en-GB" dirty="0" smtClean="0"/>
              <a:t>What verb is used to show the pain felt here? 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78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‘Walking Away’ – Language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metaphor shows he doesn’t feel his son is ready in stanza 2? </a:t>
            </a:r>
          </a:p>
          <a:p>
            <a:r>
              <a:rPr lang="en-GB" dirty="0" smtClean="0"/>
              <a:t>_______________________________________________________</a:t>
            </a:r>
          </a:p>
          <a:p>
            <a:r>
              <a:rPr lang="en-GB" dirty="0" smtClean="0"/>
              <a:t>What adjective is used to show this in stanza 3? _________________</a:t>
            </a:r>
          </a:p>
          <a:p>
            <a:r>
              <a:rPr lang="en-GB" dirty="0" smtClean="0"/>
              <a:t>How is another simile used? __________________________</a:t>
            </a:r>
          </a:p>
          <a:p>
            <a:r>
              <a:rPr lang="en-GB" dirty="0" smtClean="0"/>
              <a:t>Which word shows he is finding separation easier? _____________</a:t>
            </a:r>
          </a:p>
          <a:p>
            <a:r>
              <a:rPr lang="en-GB" dirty="0" smtClean="0"/>
              <a:t>Which word in last stanza shows he can still feel the emotions? </a:t>
            </a:r>
          </a:p>
          <a:p>
            <a:r>
              <a:rPr lang="en-GB" dirty="0" smtClean="0"/>
              <a:t>____________________________________________________</a:t>
            </a:r>
          </a:p>
          <a:p>
            <a:r>
              <a:rPr lang="en-GB" dirty="0" smtClean="0"/>
              <a:t>How is religious imagery used at the end? </a:t>
            </a:r>
          </a:p>
          <a:p>
            <a:r>
              <a:rPr lang="en-GB" dirty="0" smtClean="0"/>
              <a:t>____________________________________________________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77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ready for the exams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Fill in 2 poems which you are going to use from these 3. </a:t>
            </a:r>
          </a:p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/>
              <a:t>How does the writer show a </a:t>
            </a:r>
            <a:r>
              <a:rPr lang="en-GB" b="1" u="sng" dirty="0" smtClean="0"/>
              <a:t>family relationship </a:t>
            </a:r>
            <a:r>
              <a:rPr lang="en-GB" dirty="0" smtClean="0"/>
              <a:t>in ________________________________ and _______________________________________?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09482" y="3106271"/>
            <a:ext cx="9197789" cy="1909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365" y="242047"/>
            <a:ext cx="3644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You can use the notes from this booklet to help you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39235" y="1008529"/>
            <a:ext cx="3388659" cy="817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34118" y="5472953"/>
            <a:ext cx="3738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It is easy to answer questions – answering the exam question is the hard part. </a:t>
            </a:r>
          </a:p>
          <a:p>
            <a:pPr algn="ctr"/>
            <a:r>
              <a:rPr lang="en-GB" dirty="0" smtClean="0"/>
              <a:t>Can you apply your knowledge?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72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up your intro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__________________ shows a strong family relationship because ……………………………………………………………………………………………………….</a:t>
            </a:r>
          </a:p>
          <a:p>
            <a:pPr marL="0" indent="0">
              <a:buNone/>
            </a:pPr>
            <a:r>
              <a:rPr lang="en-GB" dirty="0" smtClean="0"/>
              <a:t>We also see this in _____________________________ as ………………..</a:t>
            </a:r>
          </a:p>
          <a:p>
            <a:pPr marL="0" indent="0">
              <a:buNone/>
            </a:pPr>
            <a:r>
              <a:rPr lang="en-GB" dirty="0" smtClean="0"/>
              <a:t>…………………………………………………………………………………………………….</a:t>
            </a:r>
          </a:p>
          <a:p>
            <a:pPr marL="0" indent="0">
              <a:buNone/>
            </a:pPr>
            <a:r>
              <a:rPr lang="en-GB" dirty="0" smtClean="0"/>
              <a:t>Both poets show …………………………………………………………………..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41158" y="4639235"/>
            <a:ext cx="4614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Write this up in the exam paper at the back of the booklet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val="274445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 up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poems can you remember from your Anthology which focus on family. Summarise what they tell us about families – </a:t>
            </a:r>
          </a:p>
          <a:p>
            <a:endParaRPr lang="en-GB" dirty="0"/>
          </a:p>
          <a:p>
            <a:r>
              <a:rPr lang="en-GB" dirty="0" smtClean="0"/>
              <a:t>_______________________ - _______________________________</a:t>
            </a:r>
          </a:p>
          <a:p>
            <a:r>
              <a:rPr lang="en-GB" dirty="0" smtClean="0"/>
              <a:t>_______________________ - _______________________________</a:t>
            </a:r>
          </a:p>
          <a:p>
            <a:r>
              <a:rPr lang="en-GB" dirty="0" smtClean="0"/>
              <a:t>______________________ - ________________________________</a:t>
            </a:r>
          </a:p>
          <a:p>
            <a:r>
              <a:rPr lang="en-GB" dirty="0"/>
              <a:t> </a:t>
            </a:r>
            <a:r>
              <a:rPr lang="en-GB" dirty="0" smtClean="0"/>
              <a:t>______________________ - ________________________________</a:t>
            </a:r>
          </a:p>
          <a:p>
            <a:r>
              <a:rPr lang="en-GB" dirty="0" smtClean="0"/>
              <a:t>______________________ - _________________________________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4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Structure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075764"/>
            <a:ext cx="11031071" cy="5526741"/>
          </a:xfrm>
        </p:spPr>
        <p:txBody>
          <a:bodyPr/>
          <a:lstStyle/>
          <a:p>
            <a:r>
              <a:rPr lang="en-GB" b="1" dirty="0" smtClean="0"/>
              <a:t>Your next paragraph is bringing how the poem has been structured. Again, move between the 2 poems – alternate point on each. </a:t>
            </a:r>
          </a:p>
          <a:p>
            <a:r>
              <a:rPr lang="en-GB" b="1" dirty="0" smtClean="0"/>
              <a:t>Structural feature – what this shows</a:t>
            </a:r>
          </a:p>
          <a:p>
            <a:endParaRPr lang="en-GB" b="1" dirty="0"/>
          </a:p>
          <a:p>
            <a:r>
              <a:rPr lang="en-GB" i="1" dirty="0" smtClean="0"/>
              <a:t>Both writers use their structure to convey the loving family relationships. We see this through the titles. In ‘________________________’, we learn that ………………………………………and in ‘______________________’ this …………………………………………………………………………………….</a:t>
            </a:r>
          </a:p>
          <a:p>
            <a:r>
              <a:rPr lang="en-GB" i="1" dirty="0" smtClean="0"/>
              <a:t>Look at role reversal /  rhyme scheme / stanza structures </a:t>
            </a:r>
          </a:p>
          <a:p>
            <a:r>
              <a:rPr lang="en-GB" i="1" dirty="0" smtClean="0"/>
              <a:t>Both poems have displayed their ………………………………. through…………..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6259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Language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r>
              <a:rPr lang="en-GB" b="1" dirty="0" smtClean="0"/>
              <a:t>You now need to look at as many quotes as you can to say what method is used + what we learn from them. Again, move between the poems. USE YOUR NOTES TO HELP </a:t>
            </a:r>
          </a:p>
          <a:p>
            <a:endParaRPr lang="en-GB" b="1" dirty="0"/>
          </a:p>
          <a:p>
            <a:r>
              <a:rPr lang="en-GB" i="1" dirty="0" smtClean="0"/>
              <a:t>The writers also use their language features to show ……………………</a:t>
            </a:r>
          </a:p>
          <a:p>
            <a:r>
              <a:rPr lang="en-GB" i="1" dirty="0" smtClean="0"/>
              <a:t>The writer uses …………………</a:t>
            </a:r>
          </a:p>
          <a:p>
            <a:r>
              <a:rPr lang="en-GB" i="1" dirty="0" smtClean="0"/>
              <a:t>This conveys ………………….</a:t>
            </a:r>
          </a:p>
          <a:p>
            <a:r>
              <a:rPr lang="en-GB" i="1" dirty="0" smtClean="0"/>
              <a:t>Another method used is ……………………………………..</a:t>
            </a:r>
          </a:p>
          <a:p>
            <a:r>
              <a:rPr lang="en-GB" i="1" dirty="0" smtClean="0"/>
              <a:t>The writer uses this to demonstrate …………………………..</a:t>
            </a:r>
          </a:p>
          <a:p>
            <a:r>
              <a:rPr lang="en-GB" i="1" dirty="0" smtClean="0"/>
              <a:t>A further example is …………………………….. which shows ………………….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3438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Ending the essay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back at the intro </a:t>
            </a:r>
          </a:p>
          <a:p>
            <a:endParaRPr lang="en-GB" dirty="0"/>
          </a:p>
          <a:p>
            <a:r>
              <a:rPr lang="en-GB" dirty="0" smtClean="0"/>
              <a:t>You just answered the question here – do the same again at the end to just say how each poem linked to the question. </a:t>
            </a:r>
          </a:p>
          <a:p>
            <a:endParaRPr lang="en-GB" dirty="0"/>
          </a:p>
          <a:p>
            <a:r>
              <a:rPr lang="en-GB" dirty="0" smtClean="0"/>
              <a:t>Write a brief conclusion to wrap this up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024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Finishing checks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sure every time you say ‘This’ – it MUST be at the start of a new sentence. </a:t>
            </a:r>
          </a:p>
          <a:p>
            <a:endParaRPr lang="en-GB" dirty="0"/>
          </a:p>
          <a:p>
            <a:r>
              <a:rPr lang="en-GB" dirty="0" smtClean="0"/>
              <a:t>The title of the poem needs to have quote marks + capital letters. </a:t>
            </a:r>
          </a:p>
          <a:p>
            <a:endParaRPr lang="en-GB" dirty="0"/>
          </a:p>
          <a:p>
            <a:r>
              <a:rPr lang="en-GB" dirty="0" smtClean="0"/>
              <a:t>Watch your sentence length. </a:t>
            </a:r>
          </a:p>
          <a:p>
            <a:endParaRPr lang="en-GB" dirty="0"/>
          </a:p>
          <a:p>
            <a:r>
              <a:rPr lang="en-GB" dirty="0" smtClean="0"/>
              <a:t>Have you moved between the poems rather than all one?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56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Eden Rock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001000" y="161365"/>
            <a:ext cx="4087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Underline any words  / phrases you think are important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826188" y="0"/>
            <a:ext cx="4365812" cy="981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478" t="42641" r="36139" b="25101"/>
          <a:stretch/>
        </p:blipFill>
        <p:spPr>
          <a:xfrm>
            <a:off x="677408" y="2055813"/>
            <a:ext cx="5418592" cy="3705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8478" t="47077" r="40221" b="28125"/>
          <a:stretch/>
        </p:blipFill>
        <p:spPr>
          <a:xfrm>
            <a:off x="6011630" y="1920876"/>
            <a:ext cx="5559781" cy="38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7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would you match these pictures to this poem?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2" y="2009494"/>
            <a:ext cx="2190750" cy="2085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908" y="4731123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635" y="1580309"/>
            <a:ext cx="2800910" cy="2194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533" y="2507317"/>
            <a:ext cx="24003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140" y="4581244"/>
            <a:ext cx="2381250" cy="1914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3547" y="4764741"/>
            <a:ext cx="2905125" cy="1571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65512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4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‘Eden Rock’ -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does the word ‘Eden’ suggest about the memory? </a:t>
            </a:r>
          </a:p>
          <a:p>
            <a:r>
              <a:rPr lang="en-GB" dirty="0" smtClean="0"/>
              <a:t>___________________________________________________</a:t>
            </a:r>
          </a:p>
          <a:p>
            <a:r>
              <a:rPr lang="en-GB" dirty="0" smtClean="0"/>
              <a:t>What does the ‘rock’ show about his relationship with parents? </a:t>
            </a:r>
          </a:p>
          <a:p>
            <a:r>
              <a:rPr lang="en-GB" dirty="0" smtClean="0"/>
              <a:t>____________________________________________________</a:t>
            </a:r>
          </a:p>
          <a:p>
            <a:r>
              <a:rPr lang="en-GB" dirty="0" smtClean="0"/>
              <a:t>Why is there a consistent structure when retelling memory of time with parents? </a:t>
            </a:r>
          </a:p>
          <a:p>
            <a:r>
              <a:rPr lang="en-GB" dirty="0" smtClean="0"/>
              <a:t>________________________________________________________</a:t>
            </a:r>
          </a:p>
          <a:p>
            <a:r>
              <a:rPr lang="en-GB" dirty="0" smtClean="0"/>
              <a:t>Why does the structure change? What show about relationship? </a:t>
            </a:r>
          </a:p>
          <a:p>
            <a:r>
              <a:rPr lang="en-GB" dirty="0" smtClean="0"/>
              <a:t>________________________________________________________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67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‘Eden Rock’ – Language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words show the consistency he associates with his parents? </a:t>
            </a:r>
          </a:p>
          <a:p>
            <a:r>
              <a:rPr lang="en-GB" dirty="0" smtClean="0"/>
              <a:t>___________________________________________________</a:t>
            </a:r>
          </a:p>
          <a:p>
            <a:r>
              <a:rPr lang="en-GB" dirty="0" smtClean="0"/>
              <a:t>How is his mother shown in an angelic way? </a:t>
            </a:r>
          </a:p>
          <a:p>
            <a:r>
              <a:rPr lang="en-GB" dirty="0" smtClean="0"/>
              <a:t>____________________________________________________</a:t>
            </a:r>
          </a:p>
          <a:p>
            <a:r>
              <a:rPr lang="en-GB" dirty="0" smtClean="0"/>
              <a:t>Why? </a:t>
            </a:r>
          </a:p>
          <a:p>
            <a:r>
              <a:rPr lang="en-GB" dirty="0" smtClean="0"/>
              <a:t>_____________________________________________________</a:t>
            </a:r>
          </a:p>
          <a:p>
            <a:r>
              <a:rPr lang="en-GB" dirty="0" smtClean="0"/>
              <a:t>How does the writer use images to create unity between the family? </a:t>
            </a:r>
          </a:p>
          <a:p>
            <a:r>
              <a:rPr lang="en-GB" dirty="0" smtClean="0"/>
              <a:t>________________________________________________________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50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‘Eden Rock’ – Language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small + insignificant adjectives are used? </a:t>
            </a:r>
          </a:p>
          <a:p>
            <a:r>
              <a:rPr lang="en-GB" dirty="0" smtClean="0"/>
              <a:t>____________________________________________________</a:t>
            </a:r>
          </a:p>
          <a:p>
            <a:r>
              <a:rPr lang="en-GB" dirty="0" smtClean="0"/>
              <a:t>Why does the writer use these?</a:t>
            </a:r>
          </a:p>
          <a:p>
            <a:r>
              <a:rPr lang="en-GB" dirty="0" smtClean="0"/>
              <a:t>_____________________________________________________</a:t>
            </a:r>
          </a:p>
          <a:p>
            <a:r>
              <a:rPr lang="en-GB" dirty="0" smtClean="0"/>
              <a:t>Why does the poem change? </a:t>
            </a:r>
          </a:p>
          <a:p>
            <a:r>
              <a:rPr lang="en-GB" dirty="0" smtClean="0"/>
              <a:t>____________________________________________________</a:t>
            </a:r>
          </a:p>
          <a:p>
            <a:r>
              <a:rPr lang="en-GB" dirty="0" smtClean="0"/>
              <a:t>What verb shows there is still a bond despite physical separation? </a:t>
            </a:r>
          </a:p>
          <a:p>
            <a:r>
              <a:rPr lang="en-GB" dirty="0" smtClean="0"/>
              <a:t>______________________________________________________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6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My father worked with a horse-plough,</a:t>
            </a:r>
          </a:p>
          <a:p>
            <a:pPr marL="0" indent="0">
              <a:buNone/>
            </a:pPr>
            <a:r>
              <a:rPr lang="en-GB" dirty="0"/>
              <a:t>His shoulders globed like a full sail strung</a:t>
            </a:r>
          </a:p>
          <a:p>
            <a:pPr marL="0" indent="0">
              <a:buNone/>
            </a:pPr>
            <a:r>
              <a:rPr lang="en-GB" dirty="0"/>
              <a:t>Between the shafts and the furrow.</a:t>
            </a:r>
          </a:p>
          <a:p>
            <a:pPr marL="0" indent="0">
              <a:buNone/>
            </a:pPr>
            <a:r>
              <a:rPr lang="en-GB" dirty="0"/>
              <a:t>The horse strained at his clicking tongue.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 expert. He would set the wing</a:t>
            </a:r>
          </a:p>
          <a:p>
            <a:pPr marL="0" indent="0">
              <a:buNone/>
            </a:pPr>
            <a:r>
              <a:rPr lang="en-GB" dirty="0"/>
              <a:t>And fit the bright steel-pointed sock.</a:t>
            </a:r>
          </a:p>
          <a:p>
            <a:pPr marL="0" indent="0">
              <a:buNone/>
            </a:pPr>
            <a:r>
              <a:rPr lang="en-GB" dirty="0"/>
              <a:t>The sod rolled over without breaking.</a:t>
            </a:r>
          </a:p>
          <a:p>
            <a:pPr marL="0" indent="0">
              <a:buNone/>
            </a:pPr>
            <a:r>
              <a:rPr lang="en-GB" dirty="0"/>
              <a:t>At the </a:t>
            </a:r>
            <a:r>
              <a:rPr lang="en-GB" dirty="0" err="1"/>
              <a:t>headrig</a:t>
            </a:r>
            <a:r>
              <a:rPr lang="en-GB" dirty="0"/>
              <a:t>, with a single pluck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Of reins, the sweating team turned round</a:t>
            </a:r>
          </a:p>
          <a:p>
            <a:pPr marL="0" indent="0">
              <a:buNone/>
            </a:pPr>
            <a:r>
              <a:rPr lang="en-GB" dirty="0"/>
              <a:t>And back into the land. His eye</a:t>
            </a:r>
          </a:p>
          <a:p>
            <a:pPr marL="0" indent="0">
              <a:buNone/>
            </a:pPr>
            <a:r>
              <a:rPr lang="en-GB" dirty="0"/>
              <a:t>Narrowed and angled at the ground,</a:t>
            </a:r>
          </a:p>
          <a:p>
            <a:pPr marL="0" indent="0">
              <a:buNone/>
            </a:pPr>
            <a:r>
              <a:rPr lang="en-GB" dirty="0"/>
              <a:t>Mapping the furrow exactly. 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I stumbled in his hob-nailed wake,</a:t>
            </a:r>
          </a:p>
          <a:p>
            <a:pPr marL="0" indent="0">
              <a:buNone/>
            </a:pPr>
            <a:r>
              <a:rPr lang="en-GB" dirty="0"/>
              <a:t>Fell sometimes on the polished sod;</a:t>
            </a:r>
          </a:p>
          <a:p>
            <a:pPr marL="0" indent="0">
              <a:buNone/>
            </a:pPr>
            <a:r>
              <a:rPr lang="en-GB" dirty="0"/>
              <a:t>Sometimes he rode me on his back</a:t>
            </a:r>
          </a:p>
          <a:p>
            <a:pPr marL="0" indent="0">
              <a:buNone/>
            </a:pPr>
            <a:r>
              <a:rPr lang="en-GB" dirty="0"/>
              <a:t>Dipping and rising to his plod.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wanted to grow up and plough,</a:t>
            </a:r>
          </a:p>
          <a:p>
            <a:pPr marL="0" indent="0">
              <a:buNone/>
            </a:pPr>
            <a:r>
              <a:rPr lang="en-GB" dirty="0"/>
              <a:t>To close one eye, stiffen my arm.</a:t>
            </a:r>
          </a:p>
          <a:p>
            <a:pPr marL="0" indent="0">
              <a:buNone/>
            </a:pPr>
            <a:r>
              <a:rPr lang="en-GB" dirty="0"/>
              <a:t>All I ever did was follow</a:t>
            </a:r>
          </a:p>
          <a:p>
            <a:pPr marL="0" indent="0">
              <a:buNone/>
            </a:pPr>
            <a:r>
              <a:rPr lang="en-GB" dirty="0"/>
              <a:t>In his broad shadow round the farm.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was a nuisance, tripping, falling,</a:t>
            </a:r>
          </a:p>
          <a:p>
            <a:pPr marL="0" indent="0">
              <a:buNone/>
            </a:pPr>
            <a:r>
              <a:rPr lang="en-GB" dirty="0"/>
              <a:t>Yapping always. But today </a:t>
            </a:r>
          </a:p>
          <a:p>
            <a:pPr marL="0" indent="0">
              <a:buNone/>
            </a:pPr>
            <a:r>
              <a:rPr lang="en-GB" dirty="0"/>
              <a:t>It is my father who keeps stumbling</a:t>
            </a:r>
          </a:p>
          <a:p>
            <a:pPr marL="0" indent="0">
              <a:buNone/>
            </a:pPr>
            <a:r>
              <a:rPr lang="en-GB" dirty="0"/>
              <a:t>Behind me, and will not go away.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00" y="161365"/>
            <a:ext cx="4087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Underline any words  / phrases you think are important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826188" y="0"/>
            <a:ext cx="4365812" cy="981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0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would you match these pictures to this poem?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7" y="2076730"/>
            <a:ext cx="2190750" cy="2085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501" y="1350869"/>
            <a:ext cx="1914525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02" y="1350869"/>
            <a:ext cx="2295525" cy="1990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917" y="4168775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759" y="3445073"/>
            <a:ext cx="3018936" cy="30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1322</Words>
  <Application>Microsoft Office PowerPoint</Application>
  <PresentationFormat>Widescreen</PresentationFormat>
  <Paragraphs>198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PowerPoint Presentation</vt:lpstr>
      <vt:lpstr>Warm up </vt:lpstr>
      <vt:lpstr>Eden Rock </vt:lpstr>
      <vt:lpstr>How would you match these pictures to this poem? </vt:lpstr>
      <vt:lpstr>‘Eden Rock’ - Structure</vt:lpstr>
      <vt:lpstr>‘Eden Rock’ – Language </vt:lpstr>
      <vt:lpstr>‘Eden Rock’ – Language </vt:lpstr>
      <vt:lpstr>Follower</vt:lpstr>
      <vt:lpstr>How would you match these pictures to this poem? </vt:lpstr>
      <vt:lpstr>‘Follower’ – structure </vt:lpstr>
      <vt:lpstr>‘Follower’ – Language </vt:lpstr>
      <vt:lpstr>‘Follower’ – Language </vt:lpstr>
      <vt:lpstr>Walking Away </vt:lpstr>
      <vt:lpstr>How would you match these pictures to this poem? </vt:lpstr>
      <vt:lpstr>‘Walking Away’ Structure </vt:lpstr>
      <vt:lpstr>‘Walking Away’ – Language </vt:lpstr>
      <vt:lpstr>‘Walking Away’ – Language </vt:lpstr>
      <vt:lpstr>Getting ready for the exams </vt:lpstr>
      <vt:lpstr>Write up your intro </vt:lpstr>
      <vt:lpstr>Structure </vt:lpstr>
      <vt:lpstr>Language </vt:lpstr>
      <vt:lpstr>Ending the essay </vt:lpstr>
      <vt:lpstr>Finishing checks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natalie abraham</cp:lastModifiedBy>
  <cp:revision>6</cp:revision>
  <dcterms:created xsi:type="dcterms:W3CDTF">2017-02-06T20:50:00Z</dcterms:created>
  <dcterms:modified xsi:type="dcterms:W3CDTF">2022-11-06T11:07:02Z</dcterms:modified>
</cp:coreProperties>
</file>