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F6BE69-39FA-421C-A16A-9AF091CEEB31}"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767524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F6BE69-39FA-421C-A16A-9AF091CEEB31}"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274441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F6BE69-39FA-421C-A16A-9AF091CEEB31}"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341105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F6BE69-39FA-421C-A16A-9AF091CEEB31}"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247301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6BE69-39FA-421C-A16A-9AF091CEEB31}"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341093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F6BE69-39FA-421C-A16A-9AF091CEEB31}"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309678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F6BE69-39FA-421C-A16A-9AF091CEEB31}"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2509448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F6BE69-39FA-421C-A16A-9AF091CEEB31}"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1165028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6BE69-39FA-421C-A16A-9AF091CEEB31}"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386073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6BE69-39FA-421C-A16A-9AF091CEEB31}"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914988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6BE69-39FA-421C-A16A-9AF091CEEB31}"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8036D-416B-454D-BE91-5A62D6D79D23}" type="slidenum">
              <a:rPr lang="en-GB" smtClean="0"/>
              <a:t>‹#›</a:t>
            </a:fld>
            <a:endParaRPr lang="en-GB"/>
          </a:p>
        </p:txBody>
      </p:sp>
    </p:spTree>
    <p:extLst>
      <p:ext uri="{BB962C8B-B14F-4D97-AF65-F5344CB8AC3E}">
        <p14:creationId xmlns:p14="http://schemas.microsoft.com/office/powerpoint/2010/main" val="97346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6BE69-39FA-421C-A16A-9AF091CEEB31}"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8036D-416B-454D-BE91-5A62D6D79D23}" type="slidenum">
              <a:rPr lang="en-GB" smtClean="0"/>
              <a:t>‹#›</a:t>
            </a:fld>
            <a:endParaRPr lang="en-GB"/>
          </a:p>
        </p:txBody>
      </p:sp>
    </p:spTree>
    <p:extLst>
      <p:ext uri="{BB962C8B-B14F-4D97-AF65-F5344CB8AC3E}">
        <p14:creationId xmlns:p14="http://schemas.microsoft.com/office/powerpoint/2010/main" val="3210390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1471" y="-164071"/>
            <a:ext cx="9144000" cy="2387600"/>
          </a:xfrm>
        </p:spPr>
        <p:txBody>
          <a:bodyPr/>
          <a:lstStyle/>
          <a:p>
            <a:r>
              <a:rPr lang="en-GB" dirty="0" smtClean="0"/>
              <a:t>Literature Preparation Pack </a:t>
            </a:r>
            <a:endParaRPr lang="en-GB" dirty="0"/>
          </a:p>
        </p:txBody>
      </p:sp>
      <p:sp>
        <p:nvSpPr>
          <p:cNvPr id="3" name="Subtitle 2"/>
          <p:cNvSpPr>
            <a:spLocks noGrp="1"/>
          </p:cNvSpPr>
          <p:nvPr>
            <p:ph type="subTitle" idx="1"/>
          </p:nvPr>
        </p:nvSpPr>
        <p:spPr>
          <a:xfrm>
            <a:off x="1362635" y="2289721"/>
            <a:ext cx="9144000" cy="1655762"/>
          </a:xfrm>
        </p:spPr>
        <p:txBody>
          <a:bodyPr/>
          <a:lstStyle/>
          <a:p>
            <a:r>
              <a:rPr lang="en-GB" dirty="0" smtClean="0"/>
              <a:t>A Sign of Four  </a:t>
            </a:r>
            <a:endParaRPr lang="en-GB" dirty="0"/>
          </a:p>
        </p:txBody>
      </p:sp>
      <p:sp>
        <p:nvSpPr>
          <p:cNvPr id="4" name="TextBox 3"/>
          <p:cNvSpPr txBox="1"/>
          <p:nvPr/>
        </p:nvSpPr>
        <p:spPr>
          <a:xfrm>
            <a:off x="833716" y="4190941"/>
            <a:ext cx="4397189" cy="1569660"/>
          </a:xfrm>
          <a:prstGeom prst="rect">
            <a:avLst/>
          </a:prstGeom>
          <a:noFill/>
        </p:spPr>
        <p:txBody>
          <a:bodyPr wrap="square" rtlCol="0">
            <a:spAutoFit/>
          </a:bodyPr>
          <a:lstStyle/>
          <a:p>
            <a:r>
              <a:rPr lang="en-GB" sz="2400" u="sng" dirty="0" smtClean="0"/>
              <a:t>Paper 1 – 1 hr 45 mins = 40% </a:t>
            </a:r>
          </a:p>
          <a:p>
            <a:pPr marL="342900" indent="-342900">
              <a:buFont typeface="Arial" panose="020B0604020202020204" pitchFamily="34" charset="0"/>
              <a:buChar char="•"/>
            </a:pPr>
            <a:r>
              <a:rPr lang="en-GB" sz="2400" dirty="0" smtClean="0"/>
              <a:t>Section A – Macbeth – 50 mins </a:t>
            </a:r>
          </a:p>
          <a:p>
            <a:pPr marL="342900" indent="-342900">
              <a:buFont typeface="Arial" panose="020B0604020202020204" pitchFamily="34" charset="0"/>
              <a:buChar char="•"/>
            </a:pPr>
            <a:r>
              <a:rPr lang="en-GB" sz="2400" b="1" dirty="0" smtClean="0"/>
              <a:t>Section B – A Sign of Four – 50 mins </a:t>
            </a:r>
          </a:p>
        </p:txBody>
      </p:sp>
      <p:sp>
        <p:nvSpPr>
          <p:cNvPr id="5" name="TextBox 4"/>
          <p:cNvSpPr txBox="1"/>
          <p:nvPr/>
        </p:nvSpPr>
        <p:spPr>
          <a:xfrm>
            <a:off x="6871447" y="3482788"/>
            <a:ext cx="4195482" cy="2677656"/>
          </a:xfrm>
          <a:prstGeom prst="rect">
            <a:avLst/>
          </a:prstGeom>
          <a:noFill/>
        </p:spPr>
        <p:txBody>
          <a:bodyPr wrap="square" rtlCol="0">
            <a:spAutoFit/>
          </a:bodyPr>
          <a:lstStyle/>
          <a:p>
            <a:r>
              <a:rPr lang="en-GB" sz="2800" dirty="0" smtClean="0"/>
              <a:t>Complete this booklet then answer the full exam question. </a:t>
            </a:r>
          </a:p>
          <a:p>
            <a:r>
              <a:rPr lang="en-GB" sz="2800" dirty="0" smtClean="0"/>
              <a:t>You should spend </a:t>
            </a:r>
            <a:r>
              <a:rPr lang="en-GB" sz="2800" dirty="0" err="1" smtClean="0"/>
              <a:t>approx</a:t>
            </a:r>
            <a:r>
              <a:rPr lang="en-GB" sz="2800" dirty="0" smtClean="0"/>
              <a:t> 45 mins on your answer at the end. </a:t>
            </a:r>
          </a:p>
        </p:txBody>
      </p:sp>
      <p:pic>
        <p:nvPicPr>
          <p:cNvPr id="6" name="Picture 5"/>
          <p:cNvPicPr>
            <a:picLocks noChangeAspect="1"/>
          </p:cNvPicPr>
          <p:nvPr/>
        </p:nvPicPr>
        <p:blipFill>
          <a:blip r:embed="rId2"/>
          <a:stretch>
            <a:fillRect/>
          </a:stretch>
        </p:blipFill>
        <p:spPr>
          <a:xfrm>
            <a:off x="363068" y="431551"/>
            <a:ext cx="2810437" cy="3601411"/>
          </a:xfrm>
          <a:prstGeom prst="rect">
            <a:avLst/>
          </a:prstGeom>
        </p:spPr>
      </p:pic>
    </p:spTree>
    <p:extLst>
      <p:ext uri="{BB962C8B-B14F-4D97-AF65-F5344CB8AC3E}">
        <p14:creationId xmlns:p14="http://schemas.microsoft.com/office/powerpoint/2010/main" val="4116217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key points </a:t>
            </a:r>
            <a:endParaRPr lang="en-GB" dirty="0"/>
          </a:p>
        </p:txBody>
      </p:sp>
      <p:sp>
        <p:nvSpPr>
          <p:cNvPr id="3" name="Content Placeholder 2"/>
          <p:cNvSpPr>
            <a:spLocks noGrp="1"/>
          </p:cNvSpPr>
          <p:nvPr>
            <p:ph idx="1"/>
          </p:nvPr>
        </p:nvSpPr>
        <p:spPr/>
        <p:txBody>
          <a:bodyPr/>
          <a:lstStyle/>
          <a:p>
            <a:r>
              <a:rPr lang="en-GB" dirty="0" smtClean="0"/>
              <a:t>Sherlock has been motivated by keeping his brain active. </a:t>
            </a:r>
          </a:p>
          <a:p>
            <a:r>
              <a:rPr lang="en-GB" dirty="0" smtClean="0"/>
              <a:t>Watson has been motivated by developing his relationship with Mary. </a:t>
            </a:r>
          </a:p>
          <a:p>
            <a:r>
              <a:rPr lang="en-GB" dirty="0" smtClean="0"/>
              <a:t>Jones has been motivated by getting the credit for solving crime. </a:t>
            </a:r>
          </a:p>
          <a:p>
            <a:endParaRPr lang="en-GB" dirty="0"/>
          </a:p>
          <a:p>
            <a:r>
              <a:rPr lang="en-GB" dirty="0" smtClean="0"/>
              <a:t>However, what has motivated most of the other characters? </a:t>
            </a:r>
          </a:p>
          <a:p>
            <a:r>
              <a:rPr lang="en-GB" dirty="0" smtClean="0"/>
              <a:t>________________________________</a:t>
            </a:r>
          </a:p>
          <a:p>
            <a:r>
              <a:rPr lang="en-GB" dirty="0" smtClean="0"/>
              <a:t>What has this brought them? </a:t>
            </a:r>
            <a:br>
              <a:rPr lang="en-GB" dirty="0" smtClean="0"/>
            </a:br>
            <a:r>
              <a:rPr lang="en-GB" dirty="0" smtClean="0"/>
              <a:t>__________________________________________</a:t>
            </a:r>
            <a:endParaRPr lang="en-GB" dirty="0"/>
          </a:p>
        </p:txBody>
      </p:sp>
    </p:spTree>
    <p:extLst>
      <p:ext uri="{BB962C8B-B14F-4D97-AF65-F5344CB8AC3E}">
        <p14:creationId xmlns:p14="http://schemas.microsoft.com/office/powerpoint/2010/main" val="263934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treasure </a:t>
            </a:r>
            <a:endParaRPr lang="en-GB" dirty="0"/>
          </a:p>
        </p:txBody>
      </p:sp>
      <p:sp>
        <p:nvSpPr>
          <p:cNvPr id="3" name="Content Placeholder 2"/>
          <p:cNvSpPr>
            <a:spLocks noGrp="1"/>
          </p:cNvSpPr>
          <p:nvPr>
            <p:ph idx="1"/>
          </p:nvPr>
        </p:nvSpPr>
        <p:spPr/>
        <p:txBody>
          <a:bodyPr/>
          <a:lstStyle/>
          <a:p>
            <a:r>
              <a:rPr lang="en-GB" dirty="0" smtClean="0"/>
              <a:t>How did this have a negative impact on </a:t>
            </a:r>
          </a:p>
          <a:p>
            <a:r>
              <a:rPr lang="en-GB" dirty="0" smtClean="0"/>
              <a:t>Major </a:t>
            </a:r>
            <a:r>
              <a:rPr lang="en-GB" dirty="0" err="1" smtClean="0"/>
              <a:t>Sholto</a:t>
            </a:r>
            <a:r>
              <a:rPr lang="en-GB" dirty="0" smtClean="0"/>
              <a:t> -_____________________________________________</a:t>
            </a:r>
          </a:p>
          <a:p>
            <a:r>
              <a:rPr lang="en-GB" dirty="0" smtClean="0"/>
              <a:t>Captain </a:t>
            </a:r>
            <a:r>
              <a:rPr lang="en-GB" dirty="0" err="1" smtClean="0"/>
              <a:t>Morstan</a:t>
            </a:r>
            <a:r>
              <a:rPr lang="en-GB" dirty="0" smtClean="0"/>
              <a:t> - _________________________________________</a:t>
            </a:r>
          </a:p>
          <a:p>
            <a:r>
              <a:rPr lang="en-GB" dirty="0" smtClean="0"/>
              <a:t>Bartholomew </a:t>
            </a:r>
            <a:r>
              <a:rPr lang="en-GB" dirty="0" err="1" smtClean="0"/>
              <a:t>Sholto</a:t>
            </a:r>
            <a:r>
              <a:rPr lang="en-GB" dirty="0" smtClean="0"/>
              <a:t> - ______________________________________</a:t>
            </a:r>
          </a:p>
          <a:p>
            <a:r>
              <a:rPr lang="en-GB" dirty="0" smtClean="0"/>
              <a:t>Thaddeus </a:t>
            </a:r>
            <a:r>
              <a:rPr lang="en-GB" dirty="0" err="1" smtClean="0"/>
              <a:t>Sholto</a:t>
            </a:r>
            <a:r>
              <a:rPr lang="en-GB" dirty="0" smtClean="0"/>
              <a:t>  -_________________________________________</a:t>
            </a:r>
          </a:p>
          <a:p>
            <a:r>
              <a:rPr lang="en-GB" dirty="0" smtClean="0"/>
              <a:t>Jonathan Small - ___________________________________________</a:t>
            </a:r>
          </a:p>
          <a:p>
            <a:endParaRPr lang="en-GB" dirty="0"/>
          </a:p>
          <a:p>
            <a:r>
              <a:rPr lang="en-GB" dirty="0" smtClean="0"/>
              <a:t>Why is this ironic? _________________________________________</a:t>
            </a:r>
            <a:endParaRPr lang="en-GB" dirty="0"/>
          </a:p>
        </p:txBody>
      </p:sp>
      <p:sp>
        <p:nvSpPr>
          <p:cNvPr id="4" name="TextBox 3"/>
          <p:cNvSpPr txBox="1"/>
          <p:nvPr/>
        </p:nvSpPr>
        <p:spPr>
          <a:xfrm>
            <a:off x="7705165" y="365125"/>
            <a:ext cx="4155141" cy="1200329"/>
          </a:xfrm>
          <a:prstGeom prst="rect">
            <a:avLst/>
          </a:prstGeom>
          <a:noFill/>
        </p:spPr>
        <p:txBody>
          <a:bodyPr wrap="square" rtlCol="0">
            <a:spAutoFit/>
          </a:bodyPr>
          <a:lstStyle/>
          <a:p>
            <a:r>
              <a:rPr lang="en-GB" dirty="0" smtClean="0"/>
              <a:t>What was the treasure described as being for Mary + Watson? _____________</a:t>
            </a:r>
          </a:p>
          <a:p>
            <a:r>
              <a:rPr lang="en-GB" dirty="0" smtClean="0"/>
              <a:t>How do we know she wasn’t motivated by this? _____________________________</a:t>
            </a:r>
          </a:p>
        </p:txBody>
      </p:sp>
    </p:spTree>
    <p:extLst>
      <p:ext uri="{BB962C8B-B14F-4D97-AF65-F5344CB8AC3E}">
        <p14:creationId xmlns:p14="http://schemas.microsoft.com/office/powerpoint/2010/main" val="238182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Re-read this short section from Jonathan Small </a:t>
            </a:r>
            <a:br>
              <a:rPr lang="en-GB" dirty="0" smtClean="0"/>
            </a:br>
            <a:r>
              <a:rPr lang="en-GB" dirty="0" smtClean="0"/>
              <a:t>What does it remind us about the treasure? _____________________________________</a:t>
            </a:r>
            <a:endParaRPr lang="en-GB" dirty="0"/>
          </a:p>
        </p:txBody>
      </p:sp>
      <p:sp>
        <p:nvSpPr>
          <p:cNvPr id="3" name="Content Placeholder 2"/>
          <p:cNvSpPr>
            <a:spLocks noGrp="1"/>
          </p:cNvSpPr>
          <p:nvPr>
            <p:ph idx="1"/>
          </p:nvPr>
        </p:nvSpPr>
        <p:spPr>
          <a:xfrm>
            <a:off x="838200" y="2175248"/>
            <a:ext cx="10515600" cy="4351338"/>
          </a:xfrm>
        </p:spPr>
        <p:txBody>
          <a:bodyPr/>
          <a:lstStyle/>
          <a:p>
            <a:r>
              <a:rPr lang="en-GB" dirty="0"/>
              <a:t>But it does seem a queer thing," he added, with a bitter smile, "that I who have a fair claim to nigh upon half a million of money should spend the first half of my life building a breakwater in the </a:t>
            </a:r>
            <a:r>
              <a:rPr lang="en-GB" dirty="0" err="1"/>
              <a:t>Andamans</a:t>
            </a:r>
            <a:r>
              <a:rPr lang="en-GB" dirty="0"/>
              <a:t>, and am like to spend the other half digging drains at Dartmoor. It was an evil day for me when first I clapped eyes upon the merchant </a:t>
            </a:r>
            <a:r>
              <a:rPr lang="en-GB" dirty="0" err="1"/>
              <a:t>Achmet</a:t>
            </a:r>
            <a:r>
              <a:rPr lang="en-GB" dirty="0"/>
              <a:t> and had to do with the Agra treasure, which never brought anything but a curse yet upon the man who owned it. To him it brought murder, to Major </a:t>
            </a:r>
            <a:r>
              <a:rPr lang="en-GB" dirty="0" err="1"/>
              <a:t>Sholto</a:t>
            </a:r>
            <a:r>
              <a:rPr lang="en-GB" dirty="0"/>
              <a:t> it brought fear and guilt, to me it has meant slavery for life." </a:t>
            </a:r>
          </a:p>
          <a:p>
            <a:endParaRPr lang="en-GB" dirty="0"/>
          </a:p>
        </p:txBody>
      </p:sp>
      <p:sp>
        <p:nvSpPr>
          <p:cNvPr id="4" name="Rectangle 3"/>
          <p:cNvSpPr/>
          <p:nvPr/>
        </p:nvSpPr>
        <p:spPr>
          <a:xfrm>
            <a:off x="838200" y="2178424"/>
            <a:ext cx="10793506" cy="37786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159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480176" y="1473700"/>
            <a:ext cx="2519083" cy="51153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Completing quotes you could bring in…….</a:t>
            </a:r>
            <a:endParaRPr lang="en-GB" dirty="0"/>
          </a:p>
        </p:txBody>
      </p:sp>
      <p:sp>
        <p:nvSpPr>
          <p:cNvPr id="3" name="Content Placeholder 2"/>
          <p:cNvSpPr>
            <a:spLocks noGrp="1"/>
          </p:cNvSpPr>
          <p:nvPr>
            <p:ph idx="1"/>
          </p:nvPr>
        </p:nvSpPr>
        <p:spPr>
          <a:xfrm>
            <a:off x="192741" y="1583578"/>
            <a:ext cx="9287435" cy="4351338"/>
          </a:xfrm>
        </p:spPr>
        <p:txBody>
          <a:bodyPr>
            <a:normAutofit fontScale="92500" lnSpcReduction="10000"/>
          </a:bodyPr>
          <a:lstStyle/>
          <a:p>
            <a:r>
              <a:rPr lang="en-GB" dirty="0"/>
              <a:t>all dotted </a:t>
            </a:r>
            <a:r>
              <a:rPr lang="en-GB" dirty="0" smtClean="0"/>
              <a:t>and ___________ </a:t>
            </a:r>
            <a:r>
              <a:rPr lang="en-GB" dirty="0"/>
              <a:t>with </a:t>
            </a:r>
            <a:r>
              <a:rPr lang="en-GB" dirty="0" smtClean="0"/>
              <a:t>_____________ puncture-marks</a:t>
            </a:r>
          </a:p>
          <a:p>
            <a:r>
              <a:rPr lang="en-GB" dirty="0" smtClean="0"/>
              <a:t> </a:t>
            </a:r>
            <a:r>
              <a:rPr lang="en-GB" dirty="0">
                <a:latin typeface="Arial" panose="020B0604020202020204" pitchFamily="34" charset="0"/>
                <a:ea typeface="Calibri" panose="020F0502020204030204" pitchFamily="34" charset="0"/>
              </a:rPr>
              <a:t>My mind </a:t>
            </a:r>
            <a:r>
              <a:rPr lang="en-GB" dirty="0" smtClean="0">
                <a:latin typeface="Arial" panose="020B0604020202020204" pitchFamily="34" charset="0"/>
                <a:ea typeface="Calibri" panose="020F0502020204030204" pitchFamily="34" charset="0"/>
              </a:rPr>
              <a:t>________ </a:t>
            </a:r>
            <a:r>
              <a:rPr lang="en-GB" dirty="0">
                <a:latin typeface="Arial" panose="020B0604020202020204" pitchFamily="34" charset="0"/>
                <a:ea typeface="Calibri" panose="020F0502020204030204" pitchFamily="34" charset="0"/>
              </a:rPr>
              <a:t>at </a:t>
            </a:r>
            <a:r>
              <a:rPr lang="en-GB" dirty="0" smtClean="0">
                <a:latin typeface="Arial" panose="020B0604020202020204" pitchFamily="34" charset="0"/>
                <a:ea typeface="Calibri" panose="020F0502020204030204" pitchFamily="34" charset="0"/>
              </a:rPr>
              <a:t>____________</a:t>
            </a:r>
          </a:p>
          <a:p>
            <a:r>
              <a:rPr lang="en-GB" dirty="0"/>
              <a:t>The </a:t>
            </a:r>
            <a:r>
              <a:rPr lang="en-GB" dirty="0" smtClean="0"/>
              <a:t>________ itself</a:t>
            </a:r>
            <a:r>
              <a:rPr lang="en-GB" dirty="0"/>
              <a:t> </a:t>
            </a:r>
            <a:r>
              <a:rPr lang="en-GB" dirty="0" smtClean="0"/>
              <a:t>……… </a:t>
            </a:r>
            <a:r>
              <a:rPr lang="en-GB" dirty="0"/>
              <a:t>is my highest </a:t>
            </a:r>
            <a:r>
              <a:rPr lang="en-GB" dirty="0" smtClean="0"/>
              <a:t>_______________</a:t>
            </a:r>
          </a:p>
          <a:p>
            <a:r>
              <a:rPr lang="en-GB" dirty="0"/>
              <a:t>You really are an automaton</a:t>
            </a:r>
            <a:r>
              <a:rPr lang="en-GB" dirty="0" smtClean="0"/>
              <a:t>,--____________-machine</a:t>
            </a:r>
            <a:r>
              <a:rPr lang="en-GB" dirty="0"/>
              <a:t>!</a:t>
            </a:r>
            <a:endParaRPr lang="en-GB" dirty="0" smtClean="0"/>
          </a:p>
          <a:p>
            <a:r>
              <a:rPr lang="en-GB" dirty="0"/>
              <a:t>A client is to me </a:t>
            </a:r>
            <a:r>
              <a:rPr lang="en-GB" dirty="0" smtClean="0"/>
              <a:t>a __________________</a:t>
            </a:r>
          </a:p>
          <a:p>
            <a:r>
              <a:rPr lang="en-GB" dirty="0" smtClean="0"/>
              <a:t>________________ </a:t>
            </a:r>
            <a:r>
              <a:rPr lang="en-GB" dirty="0"/>
              <a:t>took me by the soul, and that my heart turned as heavy as </a:t>
            </a:r>
            <a:r>
              <a:rPr lang="en-GB" dirty="0" smtClean="0"/>
              <a:t>_________ </a:t>
            </a:r>
            <a:r>
              <a:rPr lang="en-GB" dirty="0"/>
              <a:t>within me</a:t>
            </a:r>
            <a:r>
              <a:rPr lang="en-GB" dirty="0" smtClean="0"/>
              <a:t>.</a:t>
            </a:r>
          </a:p>
          <a:p>
            <a:r>
              <a:rPr lang="en-GB" dirty="0"/>
              <a:t>turn to me for </a:t>
            </a:r>
            <a:r>
              <a:rPr lang="en-GB" dirty="0" smtClean="0"/>
              <a:t>___________ </a:t>
            </a:r>
            <a:r>
              <a:rPr lang="en-GB" dirty="0"/>
              <a:t>and </a:t>
            </a:r>
            <a:r>
              <a:rPr lang="en-GB" dirty="0" smtClean="0"/>
              <a:t>___________</a:t>
            </a:r>
          </a:p>
          <a:p>
            <a:r>
              <a:rPr lang="en-GB" dirty="0"/>
              <a:t>an impassable </a:t>
            </a:r>
            <a:r>
              <a:rPr lang="en-GB" dirty="0" smtClean="0"/>
              <a:t>__________ </a:t>
            </a:r>
            <a:r>
              <a:rPr lang="en-GB" dirty="0"/>
              <a:t>between us </a:t>
            </a:r>
            <a:endParaRPr lang="en-GB" dirty="0" smtClean="0"/>
          </a:p>
          <a:p>
            <a:r>
              <a:rPr lang="en-GB" dirty="0" smtClean="0"/>
              <a:t>__________ </a:t>
            </a:r>
            <a:r>
              <a:rPr lang="en-GB" dirty="0"/>
              <a:t>are never to be entirely </a:t>
            </a:r>
            <a:r>
              <a:rPr lang="en-GB" dirty="0" smtClean="0"/>
              <a:t>_____________</a:t>
            </a:r>
            <a:endParaRPr lang="en-GB" dirty="0"/>
          </a:p>
        </p:txBody>
      </p:sp>
      <p:sp>
        <p:nvSpPr>
          <p:cNvPr id="4" name="TextBox 3"/>
          <p:cNvSpPr txBox="1"/>
          <p:nvPr/>
        </p:nvSpPr>
        <p:spPr>
          <a:xfrm>
            <a:off x="9641541" y="1583578"/>
            <a:ext cx="2075330" cy="4708981"/>
          </a:xfrm>
          <a:prstGeom prst="rect">
            <a:avLst/>
          </a:prstGeom>
          <a:noFill/>
        </p:spPr>
        <p:txBody>
          <a:bodyPr wrap="square" rtlCol="0">
            <a:spAutoFit/>
          </a:bodyPr>
          <a:lstStyle/>
          <a:p>
            <a:r>
              <a:rPr lang="en-GB" sz="2000" dirty="0"/>
              <a:t>Selfishness </a:t>
            </a:r>
          </a:p>
          <a:p>
            <a:r>
              <a:rPr lang="en-GB" sz="2000" dirty="0" smtClean="0"/>
              <a:t>Scarred</a:t>
            </a:r>
          </a:p>
          <a:p>
            <a:r>
              <a:rPr lang="en-GB" sz="2000" dirty="0"/>
              <a:t>Stagnation </a:t>
            </a:r>
          </a:p>
          <a:p>
            <a:r>
              <a:rPr lang="en-GB" sz="2000" dirty="0" smtClean="0"/>
              <a:t>Lead</a:t>
            </a:r>
          </a:p>
          <a:p>
            <a:r>
              <a:rPr lang="en-GB" sz="2000" dirty="0" smtClean="0"/>
              <a:t>Innumerable</a:t>
            </a:r>
          </a:p>
          <a:p>
            <a:r>
              <a:rPr lang="en-GB" sz="2000" dirty="0" smtClean="0"/>
              <a:t>Rebels </a:t>
            </a:r>
          </a:p>
          <a:p>
            <a:r>
              <a:rPr lang="en-GB" sz="2000" dirty="0" smtClean="0"/>
              <a:t>Reward</a:t>
            </a:r>
          </a:p>
          <a:p>
            <a:r>
              <a:rPr lang="en-GB" sz="2000" dirty="0" smtClean="0"/>
              <a:t>Mere unit</a:t>
            </a:r>
          </a:p>
          <a:p>
            <a:r>
              <a:rPr lang="en-GB" sz="2000" dirty="0" smtClean="0"/>
              <a:t>Comfort </a:t>
            </a:r>
          </a:p>
          <a:p>
            <a:r>
              <a:rPr lang="en-GB" sz="2000" dirty="0"/>
              <a:t>Trusted </a:t>
            </a:r>
          </a:p>
          <a:p>
            <a:r>
              <a:rPr lang="en-GB" sz="2000" dirty="0" smtClean="0"/>
              <a:t>Protection </a:t>
            </a:r>
          </a:p>
          <a:p>
            <a:r>
              <a:rPr lang="en-GB" sz="2000" dirty="0" smtClean="0"/>
              <a:t>Barrier</a:t>
            </a:r>
          </a:p>
          <a:p>
            <a:r>
              <a:rPr lang="en-GB" sz="2000" dirty="0"/>
              <a:t>Calculating </a:t>
            </a:r>
          </a:p>
          <a:p>
            <a:r>
              <a:rPr lang="en-GB" sz="2000" dirty="0"/>
              <a:t>Work </a:t>
            </a:r>
          </a:p>
          <a:p>
            <a:r>
              <a:rPr lang="en-GB" sz="2000" dirty="0" smtClean="0"/>
              <a:t>Women </a:t>
            </a:r>
          </a:p>
        </p:txBody>
      </p:sp>
      <p:sp>
        <p:nvSpPr>
          <p:cNvPr id="6" name="TextBox 5"/>
          <p:cNvSpPr txBox="1"/>
          <p:nvPr/>
        </p:nvSpPr>
        <p:spPr>
          <a:xfrm>
            <a:off x="2891118" y="6044794"/>
            <a:ext cx="5056095" cy="646331"/>
          </a:xfrm>
          <a:prstGeom prst="rect">
            <a:avLst/>
          </a:prstGeom>
          <a:noFill/>
        </p:spPr>
        <p:txBody>
          <a:bodyPr wrap="square" rtlCol="0">
            <a:spAutoFit/>
          </a:bodyPr>
          <a:lstStyle/>
          <a:p>
            <a:r>
              <a:rPr lang="en-GB" dirty="0" smtClean="0"/>
              <a:t>Go through the next page and make sure you have picked out quotes you are going to use</a:t>
            </a:r>
            <a:endParaRPr lang="en-GB" dirty="0"/>
          </a:p>
        </p:txBody>
      </p:sp>
    </p:spTree>
    <p:extLst>
      <p:ext uri="{BB962C8B-B14F-4D97-AF65-F5344CB8AC3E}">
        <p14:creationId xmlns:p14="http://schemas.microsoft.com/office/powerpoint/2010/main" val="1205539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6"/>
            <a:ext cx="10515600" cy="508934"/>
          </a:xfrm>
        </p:spPr>
        <p:txBody>
          <a:bodyPr>
            <a:normAutofit fontScale="90000"/>
          </a:bodyPr>
          <a:lstStyle/>
          <a:p>
            <a:r>
              <a:rPr lang="en-GB" i="1" dirty="0"/>
              <a:t/>
            </a:r>
            <a:br>
              <a:rPr lang="en-GB" i="1" dirty="0"/>
            </a:br>
            <a:r>
              <a:rPr lang="en-GB" i="1" dirty="0"/>
              <a:t/>
            </a:r>
            <a:br>
              <a:rPr lang="en-GB" i="1" dirty="0"/>
            </a:br>
            <a:r>
              <a:rPr lang="en-GB" sz="3100" b="1" i="1" dirty="0"/>
              <a:t>The extract is from the end of the book when the crime has been solved and Jonathan Small has been arrested. </a:t>
            </a:r>
            <a:br>
              <a:rPr lang="en-GB" sz="3100" b="1" i="1" dirty="0"/>
            </a:br>
            <a:endParaRPr lang="en-GB" b="1" dirty="0"/>
          </a:p>
        </p:txBody>
      </p:sp>
      <p:sp>
        <p:nvSpPr>
          <p:cNvPr id="3" name="Content Placeholder 2"/>
          <p:cNvSpPr>
            <a:spLocks noGrp="1"/>
          </p:cNvSpPr>
          <p:nvPr>
            <p:ph idx="1"/>
          </p:nvPr>
        </p:nvSpPr>
        <p:spPr>
          <a:xfrm>
            <a:off x="838200" y="1156447"/>
            <a:ext cx="10515600" cy="5567082"/>
          </a:xfrm>
        </p:spPr>
        <p:txBody>
          <a:bodyPr>
            <a:normAutofit fontScale="55000" lnSpcReduction="20000"/>
          </a:bodyPr>
          <a:lstStyle/>
          <a:p>
            <a:pPr marL="0" indent="0">
              <a:buNone/>
            </a:pPr>
            <a:r>
              <a:rPr lang="en-GB" dirty="0"/>
              <a:t>"</a:t>
            </a:r>
            <a:r>
              <a:rPr lang="en-GB" sz="2900" dirty="0"/>
              <a:t>Well, and there is the end of our little drama," I remarked, after we had set some time smoking in silence. "I fear that it may be the last investigation in which I shall have the chance of studying your methods. Miss </a:t>
            </a:r>
            <a:r>
              <a:rPr lang="en-GB" sz="2900" dirty="0" err="1"/>
              <a:t>Morstan</a:t>
            </a:r>
            <a:r>
              <a:rPr lang="en-GB" sz="2900" dirty="0"/>
              <a:t> has done me the honour to accept me as a husband in prospective." </a:t>
            </a:r>
          </a:p>
          <a:p>
            <a:pPr marL="0" indent="0">
              <a:buNone/>
            </a:pPr>
            <a:r>
              <a:rPr lang="en-GB" sz="2900" dirty="0"/>
              <a:t>He gave a most dismal groan. "I feared as much," said he. "I really cannot congratulate you." </a:t>
            </a:r>
          </a:p>
          <a:p>
            <a:pPr marL="0" indent="0">
              <a:buNone/>
            </a:pPr>
            <a:r>
              <a:rPr lang="en-GB" sz="2900" dirty="0"/>
              <a:t>I was a little hurt. "Have you any reason to be dissatisfied with my choice?" I asked.</a:t>
            </a:r>
          </a:p>
          <a:p>
            <a:pPr marL="0" indent="0">
              <a:buNone/>
            </a:pPr>
            <a:r>
              <a:rPr lang="en-GB" sz="2900" dirty="0" smtClean="0"/>
              <a:t>"</a:t>
            </a:r>
            <a:r>
              <a:rPr lang="en-GB" sz="2900" dirty="0"/>
              <a:t>Not at all. I think she is one of the most charming young ladies I ever met, and might have been most useful in such work as we have been doing. She had a decided genius that way: witness the way in which she preserved that Agra plan from all the other papers of her father. But love is an emotional thing, and whatever is emotional is opposed to that true cold reason which I place above all things. I should never marry myself, lest I bias my judgment." </a:t>
            </a:r>
          </a:p>
          <a:p>
            <a:pPr marL="0" indent="0">
              <a:buNone/>
            </a:pPr>
            <a:r>
              <a:rPr lang="en-GB" sz="2900" dirty="0"/>
              <a:t>"I trust," said I, laughing, "that my judgment may survive the ordeal. But you look weary." </a:t>
            </a:r>
          </a:p>
          <a:p>
            <a:pPr marL="0" indent="0">
              <a:buNone/>
            </a:pPr>
            <a:r>
              <a:rPr lang="en-GB" sz="2900" dirty="0"/>
              <a:t>"Yes, the reaction is already upon me. I shall be as limp as a rag for a week." </a:t>
            </a:r>
          </a:p>
          <a:p>
            <a:pPr marL="0" indent="0">
              <a:buNone/>
            </a:pPr>
            <a:r>
              <a:rPr lang="en-GB" sz="2900" dirty="0"/>
              <a:t>"Strange," said I, "how terms of what in another man I should call laziness alternate with your fits of splendid energy and vigour." </a:t>
            </a:r>
          </a:p>
          <a:p>
            <a:pPr marL="0" indent="0">
              <a:buNone/>
            </a:pPr>
            <a:r>
              <a:rPr lang="en-GB" sz="2900" dirty="0"/>
              <a:t>"Yes," he answered, "there are in me the makings of a very fine loafer and also of a pretty spry sort of fellow. I often think of those lines of old Goethe,-- </a:t>
            </a:r>
          </a:p>
          <a:p>
            <a:pPr marL="0" indent="0">
              <a:buNone/>
            </a:pPr>
            <a:r>
              <a:rPr lang="en-GB" sz="2900" dirty="0" err="1"/>
              <a:t>Schade</a:t>
            </a:r>
            <a:r>
              <a:rPr lang="en-GB" sz="2900" dirty="0"/>
              <a:t> </a:t>
            </a:r>
            <a:r>
              <a:rPr lang="en-GB" sz="2900" dirty="0" err="1"/>
              <a:t>dass</a:t>
            </a:r>
            <a:r>
              <a:rPr lang="en-GB" sz="2900" dirty="0"/>
              <a:t> die </a:t>
            </a:r>
            <a:r>
              <a:rPr lang="en-GB" sz="2900" dirty="0" err="1"/>
              <a:t>Natur</a:t>
            </a:r>
            <a:r>
              <a:rPr lang="en-GB" sz="2900" dirty="0"/>
              <a:t> </a:t>
            </a:r>
            <a:r>
              <a:rPr lang="en-GB" sz="2900" dirty="0" err="1"/>
              <a:t>nur</a:t>
            </a:r>
            <a:r>
              <a:rPr lang="en-GB" sz="2900" dirty="0"/>
              <a:t> EINEN Mensch </a:t>
            </a:r>
            <a:r>
              <a:rPr lang="en-GB" sz="2900" dirty="0" err="1"/>
              <a:t>aus</a:t>
            </a:r>
            <a:r>
              <a:rPr lang="en-GB" sz="2900" dirty="0"/>
              <a:t> Dir </a:t>
            </a:r>
            <a:r>
              <a:rPr lang="en-GB" sz="2900" dirty="0" err="1"/>
              <a:t>schuf</a:t>
            </a:r>
            <a:r>
              <a:rPr lang="en-GB" sz="2900" dirty="0"/>
              <a:t>, </a:t>
            </a:r>
            <a:r>
              <a:rPr lang="en-GB" sz="2900" dirty="0" err="1"/>
              <a:t>Denn</a:t>
            </a:r>
            <a:r>
              <a:rPr lang="en-GB" sz="2900" dirty="0"/>
              <a:t> </a:t>
            </a:r>
            <a:r>
              <a:rPr lang="en-GB" sz="2900" dirty="0" err="1"/>
              <a:t>zum</a:t>
            </a:r>
            <a:r>
              <a:rPr lang="en-GB" sz="2900" dirty="0"/>
              <a:t> </a:t>
            </a:r>
            <a:r>
              <a:rPr lang="en-GB" sz="2900" dirty="0" err="1"/>
              <a:t>wuerdigen</a:t>
            </a:r>
            <a:r>
              <a:rPr lang="en-GB" sz="2900" dirty="0"/>
              <a:t> Mann war und </a:t>
            </a:r>
            <a:r>
              <a:rPr lang="en-GB" sz="2900" dirty="0" err="1"/>
              <a:t>zum</a:t>
            </a:r>
            <a:r>
              <a:rPr lang="en-GB" sz="2900" dirty="0"/>
              <a:t> </a:t>
            </a:r>
            <a:r>
              <a:rPr lang="en-GB" sz="2900" dirty="0" err="1"/>
              <a:t>Schelmen</a:t>
            </a:r>
            <a:r>
              <a:rPr lang="en-GB" sz="2900" dirty="0"/>
              <a:t> der </a:t>
            </a:r>
            <a:r>
              <a:rPr lang="en-GB" sz="2900" dirty="0" err="1"/>
              <a:t>Stoff</a:t>
            </a:r>
            <a:r>
              <a:rPr lang="en-GB" sz="2900" dirty="0"/>
              <a:t>. </a:t>
            </a:r>
          </a:p>
          <a:p>
            <a:pPr marL="0" indent="0">
              <a:buNone/>
            </a:pPr>
            <a:r>
              <a:rPr lang="en-GB" sz="2900" dirty="0"/>
              <a:t>By the way, a propos of this Norwood business, you see that they had, as I surmised, a confederate in the house, who could be none other than Lal Rao, the butler: so Jones actually has the undivided honour of having caught one fish in his great haul."</a:t>
            </a:r>
          </a:p>
          <a:p>
            <a:pPr marL="0" indent="0">
              <a:buNone/>
            </a:pPr>
            <a:r>
              <a:rPr lang="en-GB" sz="2900" dirty="0" smtClean="0"/>
              <a:t>"</a:t>
            </a:r>
            <a:r>
              <a:rPr lang="en-GB" sz="2900" dirty="0"/>
              <a:t>The division seems rather unfair," I remarked. "You have done all the work in this business. I get a wife out of it, Jones gets the credit, pray what remains for you?" </a:t>
            </a:r>
          </a:p>
          <a:p>
            <a:pPr marL="0" indent="0">
              <a:buNone/>
            </a:pPr>
            <a:r>
              <a:rPr lang="en-GB" sz="2900" dirty="0"/>
              <a:t>"For me," said Sherlock Holmes, "there still remains the cocaine-bottle." And he stretched his long white hand up for it.</a:t>
            </a:r>
          </a:p>
          <a:p>
            <a:endParaRPr lang="en-GB" dirty="0"/>
          </a:p>
        </p:txBody>
      </p:sp>
      <p:sp>
        <p:nvSpPr>
          <p:cNvPr id="4" name="Rectangle 3"/>
          <p:cNvSpPr/>
          <p:nvPr/>
        </p:nvSpPr>
        <p:spPr>
          <a:xfrm>
            <a:off x="605118" y="1156447"/>
            <a:ext cx="11228294" cy="53519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3137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a:t>
            </a:r>
            <a:endParaRPr lang="en-GB" dirty="0"/>
          </a:p>
        </p:txBody>
      </p:sp>
      <p:sp>
        <p:nvSpPr>
          <p:cNvPr id="3" name="Content Placeholder 2"/>
          <p:cNvSpPr>
            <a:spLocks noGrp="1"/>
          </p:cNvSpPr>
          <p:nvPr>
            <p:ph idx="1"/>
          </p:nvPr>
        </p:nvSpPr>
        <p:spPr/>
        <p:txBody>
          <a:bodyPr>
            <a:normAutofit lnSpcReduction="10000"/>
          </a:bodyPr>
          <a:lstStyle/>
          <a:p>
            <a:r>
              <a:rPr lang="en-GB" dirty="0" smtClean="0"/>
              <a:t>Intro – outline there are different motivations </a:t>
            </a:r>
          </a:p>
          <a:p>
            <a:endParaRPr lang="en-GB" dirty="0"/>
          </a:p>
          <a:p>
            <a:r>
              <a:rPr lang="en-GB" dirty="0" smtClean="0"/>
              <a:t>Para 1 – Watson </a:t>
            </a:r>
          </a:p>
          <a:p>
            <a:r>
              <a:rPr lang="en-GB" dirty="0" smtClean="0"/>
              <a:t>How he acts / how he feels – emotion throughout!</a:t>
            </a:r>
          </a:p>
          <a:p>
            <a:r>
              <a:rPr lang="en-GB" dirty="0" smtClean="0"/>
              <a:t>Para 2 – Sherlock </a:t>
            </a:r>
          </a:p>
          <a:p>
            <a:r>
              <a:rPr lang="en-GB" dirty="0" smtClean="0"/>
              <a:t>How feel now finished – his use of logic throughout </a:t>
            </a:r>
          </a:p>
          <a:p>
            <a:r>
              <a:rPr lang="en-GB" dirty="0" smtClean="0"/>
              <a:t>Para 3- Contrast Sherlock + Watson’s views of Mary </a:t>
            </a:r>
          </a:p>
          <a:p>
            <a:r>
              <a:rPr lang="en-GB" dirty="0" smtClean="0"/>
              <a:t>Para 4 – Jones </a:t>
            </a:r>
          </a:p>
          <a:p>
            <a:r>
              <a:rPr lang="en-GB" dirty="0" smtClean="0"/>
              <a:t>Para 5 – role of treasure </a:t>
            </a:r>
            <a:endParaRPr lang="en-GB" dirty="0"/>
          </a:p>
        </p:txBody>
      </p:sp>
      <p:sp>
        <p:nvSpPr>
          <p:cNvPr id="4" name="TextBox 3"/>
          <p:cNvSpPr txBox="1"/>
          <p:nvPr/>
        </p:nvSpPr>
        <p:spPr>
          <a:xfrm>
            <a:off x="8619565" y="2581835"/>
            <a:ext cx="2734235" cy="2862322"/>
          </a:xfrm>
          <a:prstGeom prst="rect">
            <a:avLst/>
          </a:prstGeom>
          <a:noFill/>
        </p:spPr>
        <p:txBody>
          <a:bodyPr wrap="square" rtlCol="0">
            <a:spAutoFit/>
          </a:bodyPr>
          <a:lstStyle/>
          <a:p>
            <a:r>
              <a:rPr lang="en-GB" sz="2000" dirty="0" smtClean="0"/>
              <a:t>Add in the depth about THAT quote. </a:t>
            </a:r>
          </a:p>
          <a:p>
            <a:r>
              <a:rPr lang="en-GB" sz="2000" dirty="0" smtClean="0"/>
              <a:t>Explain in lots of detail. </a:t>
            </a:r>
          </a:p>
          <a:p>
            <a:endParaRPr lang="en-GB" sz="2000" dirty="0"/>
          </a:p>
          <a:p>
            <a:r>
              <a:rPr lang="en-GB" sz="2000" dirty="0" smtClean="0"/>
              <a:t>Then briefly link this to somewhere else. </a:t>
            </a:r>
          </a:p>
          <a:p>
            <a:endParaRPr lang="en-GB" sz="2000" dirty="0"/>
          </a:p>
          <a:p>
            <a:r>
              <a:rPr lang="en-GB" sz="2000" dirty="0" smtClean="0"/>
              <a:t>The focus HAS to be on the extract. </a:t>
            </a:r>
            <a:endParaRPr lang="en-GB" sz="2000" dirty="0"/>
          </a:p>
        </p:txBody>
      </p:sp>
      <p:sp>
        <p:nvSpPr>
          <p:cNvPr id="5" name="Rectangle 4"/>
          <p:cNvSpPr/>
          <p:nvPr/>
        </p:nvSpPr>
        <p:spPr>
          <a:xfrm>
            <a:off x="8592671" y="2433918"/>
            <a:ext cx="2877670" cy="33079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8081682" y="365125"/>
            <a:ext cx="2756647" cy="646331"/>
          </a:xfrm>
          <a:prstGeom prst="rect">
            <a:avLst/>
          </a:prstGeom>
          <a:noFill/>
        </p:spPr>
        <p:txBody>
          <a:bodyPr wrap="square" rtlCol="0">
            <a:spAutoFit/>
          </a:bodyPr>
          <a:lstStyle/>
          <a:p>
            <a:r>
              <a:rPr lang="en-GB" dirty="0" smtClean="0"/>
              <a:t>Start with your quotes from the extract</a:t>
            </a:r>
            <a:endParaRPr lang="en-GB" dirty="0"/>
          </a:p>
        </p:txBody>
      </p:sp>
    </p:spTree>
    <p:extLst>
      <p:ext uri="{BB962C8B-B14F-4D97-AF65-F5344CB8AC3E}">
        <p14:creationId xmlns:p14="http://schemas.microsoft.com/office/powerpoint/2010/main" val="898836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0"/>
            <a:ext cx="10515600" cy="1325563"/>
          </a:xfrm>
        </p:spPr>
        <p:txBody>
          <a:bodyPr/>
          <a:lstStyle/>
          <a:p>
            <a:r>
              <a:rPr lang="en-GB" dirty="0" smtClean="0"/>
              <a:t>Getting started </a:t>
            </a:r>
            <a:endParaRPr lang="en-GB" dirty="0"/>
          </a:p>
        </p:txBody>
      </p:sp>
      <p:sp>
        <p:nvSpPr>
          <p:cNvPr id="3" name="Content Placeholder 2"/>
          <p:cNvSpPr>
            <a:spLocks noGrp="1"/>
          </p:cNvSpPr>
          <p:nvPr>
            <p:ph idx="1"/>
          </p:nvPr>
        </p:nvSpPr>
        <p:spPr>
          <a:xfrm>
            <a:off x="130277" y="1561538"/>
            <a:ext cx="8023412" cy="4851400"/>
          </a:xfrm>
        </p:spPr>
        <p:txBody>
          <a:bodyPr>
            <a:normAutofit fontScale="92500" lnSpcReduction="10000"/>
          </a:bodyPr>
          <a:lstStyle/>
          <a:p>
            <a:r>
              <a:rPr lang="en-GB" dirty="0" smtClean="0"/>
              <a:t>Conan Doyle presents  …………</a:t>
            </a:r>
          </a:p>
          <a:p>
            <a:r>
              <a:rPr lang="en-GB" dirty="0" smtClean="0"/>
              <a:t>We can see this in ……………………..</a:t>
            </a:r>
          </a:p>
          <a:p>
            <a:r>
              <a:rPr lang="en-GB" dirty="0" smtClean="0"/>
              <a:t>Conan Doyle has used ……………………………….</a:t>
            </a:r>
          </a:p>
          <a:p>
            <a:r>
              <a:rPr lang="en-GB" dirty="0" smtClean="0"/>
              <a:t>This conveys …………………….</a:t>
            </a:r>
          </a:p>
          <a:p>
            <a:r>
              <a:rPr lang="en-GB" dirty="0" smtClean="0"/>
              <a:t>This demonstrates …………………</a:t>
            </a:r>
          </a:p>
          <a:p>
            <a:r>
              <a:rPr lang="en-GB" dirty="0" smtClean="0"/>
              <a:t>From this we learn ……………</a:t>
            </a:r>
          </a:p>
          <a:p>
            <a:r>
              <a:rPr lang="en-GB" dirty="0" smtClean="0"/>
              <a:t>We also saw ……………… when ………</a:t>
            </a:r>
          </a:p>
          <a:p>
            <a:r>
              <a:rPr lang="en-GB" dirty="0" smtClean="0"/>
              <a:t>Conan Doyle also showed ……… when ……..</a:t>
            </a:r>
          </a:p>
          <a:p>
            <a:r>
              <a:rPr lang="en-GB" dirty="0" smtClean="0"/>
              <a:t>This shows us that in the Victorian era ……….</a:t>
            </a:r>
          </a:p>
          <a:p>
            <a:r>
              <a:rPr lang="en-GB" dirty="0" smtClean="0"/>
              <a:t>From this we can learn that the Victorian society ……….</a:t>
            </a:r>
          </a:p>
          <a:p>
            <a:r>
              <a:rPr lang="en-GB" dirty="0" smtClean="0"/>
              <a:t>We can see that ………….</a:t>
            </a:r>
            <a:endParaRPr lang="en-GB" dirty="0"/>
          </a:p>
        </p:txBody>
      </p:sp>
      <p:sp>
        <p:nvSpPr>
          <p:cNvPr id="4" name="TextBox 3"/>
          <p:cNvSpPr txBox="1"/>
          <p:nvPr/>
        </p:nvSpPr>
        <p:spPr>
          <a:xfrm>
            <a:off x="9386047" y="386789"/>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
        <p:nvSpPr>
          <p:cNvPr id="5" name="TextBox 4"/>
          <p:cNvSpPr txBox="1"/>
          <p:nvPr/>
        </p:nvSpPr>
        <p:spPr>
          <a:xfrm>
            <a:off x="9390530" y="5325035"/>
            <a:ext cx="2079811" cy="1200329"/>
          </a:xfrm>
          <a:prstGeom prst="rect">
            <a:avLst/>
          </a:prstGeom>
          <a:noFill/>
        </p:spPr>
        <p:txBody>
          <a:bodyPr wrap="square" rtlCol="0">
            <a:spAutoFit/>
          </a:bodyPr>
          <a:lstStyle/>
          <a:p>
            <a:r>
              <a:rPr lang="en-GB" sz="2400" dirty="0" smtClean="0"/>
              <a:t>Move through the previous para points </a:t>
            </a:r>
            <a:endParaRPr lang="en-GB" sz="2400" dirty="0"/>
          </a:p>
        </p:txBody>
      </p:sp>
      <p:sp>
        <p:nvSpPr>
          <p:cNvPr id="6" name="Rectangle 5"/>
          <p:cNvSpPr/>
          <p:nvPr/>
        </p:nvSpPr>
        <p:spPr>
          <a:xfrm>
            <a:off x="9085729" y="5151993"/>
            <a:ext cx="2689411" cy="15464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9238129" y="161365"/>
            <a:ext cx="2622176" cy="43837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1316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quotes from extract. </a:t>
            </a:r>
          </a:p>
          <a:p>
            <a:r>
              <a:rPr lang="en-GB" dirty="0" smtClean="0"/>
              <a:t>Have you looked at rest of novel? </a:t>
            </a:r>
          </a:p>
          <a:p>
            <a:r>
              <a:rPr lang="en-GB" dirty="0" smtClean="0"/>
              <a:t>Have you said what we learn? </a:t>
            </a:r>
          </a:p>
          <a:p>
            <a:r>
              <a:rPr lang="en-GB" dirty="0" smtClean="0"/>
              <a:t>Are you saying what Conan Doyle does?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245708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question </a:t>
            </a:r>
            <a:endParaRPr lang="en-GB" dirty="0"/>
          </a:p>
        </p:txBody>
      </p:sp>
      <p:sp>
        <p:nvSpPr>
          <p:cNvPr id="3" name="Content Placeholder 2"/>
          <p:cNvSpPr>
            <a:spLocks noGrp="1"/>
          </p:cNvSpPr>
          <p:nvPr>
            <p:ph idx="1"/>
          </p:nvPr>
        </p:nvSpPr>
        <p:spPr>
          <a:xfrm>
            <a:off x="838200" y="2013884"/>
            <a:ext cx="10515600" cy="4351338"/>
          </a:xfrm>
        </p:spPr>
        <p:txBody>
          <a:bodyPr>
            <a:normAutofit/>
          </a:bodyPr>
          <a:lstStyle/>
          <a:p>
            <a:r>
              <a:rPr lang="en-GB" b="1" dirty="0" smtClean="0"/>
              <a:t>Starting with this extract, explore how Conan Doyle presents differing motivations. </a:t>
            </a:r>
          </a:p>
          <a:p>
            <a:r>
              <a:rPr lang="en-GB" b="1" dirty="0" smtClean="0"/>
              <a:t>Write about </a:t>
            </a:r>
          </a:p>
          <a:p>
            <a:r>
              <a:rPr lang="en-GB" b="1" dirty="0" smtClean="0"/>
              <a:t>How Conan Doyle presents characters motivations in this extract</a:t>
            </a:r>
          </a:p>
          <a:p>
            <a:r>
              <a:rPr lang="en-GB" b="1" dirty="0" smtClean="0"/>
              <a:t>How Conan Doyle presents characters motivations in the novel as a whole</a:t>
            </a:r>
          </a:p>
        </p:txBody>
      </p:sp>
      <p:sp>
        <p:nvSpPr>
          <p:cNvPr id="4" name="TextBox 3"/>
          <p:cNvSpPr txBox="1"/>
          <p:nvPr/>
        </p:nvSpPr>
        <p:spPr>
          <a:xfrm>
            <a:off x="7355541" y="365125"/>
            <a:ext cx="3630706" cy="923330"/>
          </a:xfrm>
          <a:prstGeom prst="rect">
            <a:avLst/>
          </a:prstGeom>
          <a:noFill/>
        </p:spPr>
        <p:txBody>
          <a:bodyPr wrap="square" rtlCol="0">
            <a:spAutoFit/>
          </a:bodyPr>
          <a:lstStyle/>
          <a:p>
            <a:r>
              <a:rPr lang="en-GB" dirty="0" smtClean="0"/>
              <a:t>What is the key words from the question? </a:t>
            </a:r>
          </a:p>
          <a:p>
            <a:r>
              <a:rPr lang="en-GB" dirty="0" smtClean="0"/>
              <a:t>Underline these. </a:t>
            </a:r>
            <a:endParaRPr lang="en-GB" dirty="0"/>
          </a:p>
        </p:txBody>
      </p:sp>
      <p:sp>
        <p:nvSpPr>
          <p:cNvPr id="5" name="Rectangle 4"/>
          <p:cNvSpPr/>
          <p:nvPr/>
        </p:nvSpPr>
        <p:spPr>
          <a:xfrm>
            <a:off x="596153" y="2013884"/>
            <a:ext cx="10999694" cy="27994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9666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you already know about motivations?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2277809"/>
              </p:ext>
            </p:extLst>
          </p:nvPr>
        </p:nvGraphicFramePr>
        <p:xfrm>
          <a:off x="838200" y="1825625"/>
          <a:ext cx="10515600" cy="3479800"/>
        </p:xfrm>
        <a:graphic>
          <a:graphicData uri="http://schemas.openxmlformats.org/drawingml/2006/table">
            <a:tbl>
              <a:tblPr firstRow="1" bandRow="1">
                <a:tableStyleId>{5940675A-B579-460E-94D1-54222C63F5DA}</a:tableStyleId>
              </a:tblPr>
              <a:tblGrid>
                <a:gridCol w="2103120"/>
                <a:gridCol w="2103120"/>
                <a:gridCol w="2103120"/>
                <a:gridCol w="2103120"/>
                <a:gridCol w="2103120"/>
              </a:tblGrid>
              <a:tr h="370840">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bl>
          </a:graphicData>
        </a:graphic>
      </p:graphicFrame>
      <p:sp>
        <p:nvSpPr>
          <p:cNvPr id="5" name="TextBox 4"/>
          <p:cNvSpPr txBox="1"/>
          <p:nvPr/>
        </p:nvSpPr>
        <p:spPr>
          <a:xfrm>
            <a:off x="7812742" y="902295"/>
            <a:ext cx="4585447" cy="923330"/>
          </a:xfrm>
          <a:prstGeom prst="rect">
            <a:avLst/>
          </a:prstGeom>
          <a:noFill/>
        </p:spPr>
        <p:txBody>
          <a:bodyPr wrap="square" rtlCol="0">
            <a:spAutoFit/>
          </a:bodyPr>
          <a:lstStyle/>
          <a:p>
            <a:r>
              <a:rPr lang="en-GB" dirty="0" smtClean="0"/>
              <a:t>Fill in characters names at the top – what was motivating or driving them throughout the novel? </a:t>
            </a:r>
            <a:endParaRPr lang="en-GB" dirty="0"/>
          </a:p>
        </p:txBody>
      </p:sp>
      <p:sp>
        <p:nvSpPr>
          <p:cNvPr id="6" name="TextBox 5"/>
          <p:cNvSpPr txBox="1"/>
          <p:nvPr/>
        </p:nvSpPr>
        <p:spPr>
          <a:xfrm>
            <a:off x="3200400" y="6024282"/>
            <a:ext cx="5378824" cy="646331"/>
          </a:xfrm>
          <a:prstGeom prst="rect">
            <a:avLst/>
          </a:prstGeom>
          <a:noFill/>
        </p:spPr>
        <p:txBody>
          <a:bodyPr wrap="square" rtlCol="0">
            <a:spAutoFit/>
          </a:bodyPr>
          <a:lstStyle/>
          <a:p>
            <a:r>
              <a:rPr lang="en-GB" dirty="0" smtClean="0"/>
              <a:t>Read through the extract on next page – you will need to find evidence to back up what you already know! </a:t>
            </a:r>
            <a:endParaRPr lang="en-GB" dirty="0"/>
          </a:p>
        </p:txBody>
      </p:sp>
    </p:spTree>
    <p:extLst>
      <p:ext uri="{BB962C8B-B14F-4D97-AF65-F5344CB8AC3E}">
        <p14:creationId xmlns:p14="http://schemas.microsoft.com/office/powerpoint/2010/main" val="2643621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6"/>
            <a:ext cx="10515600" cy="508934"/>
          </a:xfrm>
        </p:spPr>
        <p:txBody>
          <a:bodyPr>
            <a:normAutofit fontScale="90000"/>
          </a:bodyPr>
          <a:lstStyle/>
          <a:p>
            <a:r>
              <a:rPr lang="en-GB" i="1" dirty="0"/>
              <a:t/>
            </a:r>
            <a:br>
              <a:rPr lang="en-GB" i="1" dirty="0"/>
            </a:br>
            <a:r>
              <a:rPr lang="en-GB" i="1" dirty="0"/>
              <a:t/>
            </a:r>
            <a:br>
              <a:rPr lang="en-GB" i="1" dirty="0"/>
            </a:br>
            <a:r>
              <a:rPr lang="en-GB" sz="3100" b="1" i="1" dirty="0"/>
              <a:t>The extract is from the end of the book when the crime has been solved and Jonathan Small has been arrested. </a:t>
            </a:r>
            <a:br>
              <a:rPr lang="en-GB" sz="3100" b="1" i="1" dirty="0"/>
            </a:br>
            <a:endParaRPr lang="en-GB" b="1" dirty="0"/>
          </a:p>
        </p:txBody>
      </p:sp>
      <p:sp>
        <p:nvSpPr>
          <p:cNvPr id="3" name="Content Placeholder 2"/>
          <p:cNvSpPr>
            <a:spLocks noGrp="1"/>
          </p:cNvSpPr>
          <p:nvPr>
            <p:ph idx="1"/>
          </p:nvPr>
        </p:nvSpPr>
        <p:spPr>
          <a:xfrm>
            <a:off x="838200" y="1156447"/>
            <a:ext cx="10515600" cy="5567082"/>
          </a:xfrm>
        </p:spPr>
        <p:txBody>
          <a:bodyPr>
            <a:normAutofit fontScale="55000" lnSpcReduction="20000"/>
          </a:bodyPr>
          <a:lstStyle/>
          <a:p>
            <a:pPr marL="0" indent="0">
              <a:buNone/>
            </a:pPr>
            <a:r>
              <a:rPr lang="en-GB" dirty="0"/>
              <a:t>"</a:t>
            </a:r>
            <a:r>
              <a:rPr lang="en-GB" sz="2900" dirty="0"/>
              <a:t>Well, and there is the end of our little drama," I remarked, after we had set some time smoking in silence. "I fear that it may be the last investigation in which I shall have the chance of studying your methods. Miss </a:t>
            </a:r>
            <a:r>
              <a:rPr lang="en-GB" sz="2900" dirty="0" err="1"/>
              <a:t>Morstan</a:t>
            </a:r>
            <a:r>
              <a:rPr lang="en-GB" sz="2900" dirty="0"/>
              <a:t> has done me the honour to accept me as a husband in prospective." </a:t>
            </a:r>
          </a:p>
          <a:p>
            <a:pPr marL="0" indent="0">
              <a:buNone/>
            </a:pPr>
            <a:r>
              <a:rPr lang="en-GB" sz="2900" dirty="0"/>
              <a:t>He gave a most dismal groan. "I feared as much," said he. "I really cannot congratulate you." </a:t>
            </a:r>
          </a:p>
          <a:p>
            <a:pPr marL="0" indent="0">
              <a:buNone/>
            </a:pPr>
            <a:r>
              <a:rPr lang="en-GB" sz="2900" dirty="0"/>
              <a:t>I was a little hurt. "Have you any reason to be dissatisfied with my choice?" I asked.</a:t>
            </a:r>
          </a:p>
          <a:p>
            <a:pPr marL="0" indent="0">
              <a:buNone/>
            </a:pPr>
            <a:r>
              <a:rPr lang="en-GB" sz="2900" dirty="0" smtClean="0"/>
              <a:t>"</a:t>
            </a:r>
            <a:r>
              <a:rPr lang="en-GB" sz="2900" dirty="0"/>
              <a:t>Not at all. I think she is one of the most charming young ladies I ever met, and might have been most useful in such work as we have been doing. She had a decided genius that way: witness the way in which she preserved that Agra plan from all the other papers of her father. But love is an emotional thing, and whatever is emotional is opposed to that true cold reason which I place above all things. I should never marry myself, lest I bias my judgment." </a:t>
            </a:r>
          </a:p>
          <a:p>
            <a:pPr marL="0" indent="0">
              <a:buNone/>
            </a:pPr>
            <a:r>
              <a:rPr lang="en-GB" sz="2900" dirty="0"/>
              <a:t>"I trust," said I, laughing, "that my judgment may survive the ordeal. But you look weary." </a:t>
            </a:r>
          </a:p>
          <a:p>
            <a:pPr marL="0" indent="0">
              <a:buNone/>
            </a:pPr>
            <a:r>
              <a:rPr lang="en-GB" sz="2900" dirty="0"/>
              <a:t>"Yes, the reaction is already upon me. I shall be as limp as a rag for a week." </a:t>
            </a:r>
          </a:p>
          <a:p>
            <a:pPr marL="0" indent="0">
              <a:buNone/>
            </a:pPr>
            <a:r>
              <a:rPr lang="en-GB" sz="2900" dirty="0"/>
              <a:t>"Strange," said I, "how terms of what in another man I should call laziness alternate with your fits of splendid energy and vigour." </a:t>
            </a:r>
          </a:p>
          <a:p>
            <a:pPr marL="0" indent="0">
              <a:buNone/>
            </a:pPr>
            <a:r>
              <a:rPr lang="en-GB" sz="2900" dirty="0"/>
              <a:t>"Yes," he answered, "there are in me the makings of a very fine loafer and also of a pretty spry sort of fellow. I often think of those lines of old Goethe,-- </a:t>
            </a:r>
          </a:p>
          <a:p>
            <a:pPr marL="0" indent="0">
              <a:buNone/>
            </a:pPr>
            <a:r>
              <a:rPr lang="en-GB" sz="2900" dirty="0" err="1"/>
              <a:t>Schade</a:t>
            </a:r>
            <a:r>
              <a:rPr lang="en-GB" sz="2900" dirty="0"/>
              <a:t> </a:t>
            </a:r>
            <a:r>
              <a:rPr lang="en-GB" sz="2900" dirty="0" err="1"/>
              <a:t>dass</a:t>
            </a:r>
            <a:r>
              <a:rPr lang="en-GB" sz="2900" dirty="0"/>
              <a:t> die </a:t>
            </a:r>
            <a:r>
              <a:rPr lang="en-GB" sz="2900" dirty="0" err="1"/>
              <a:t>Natur</a:t>
            </a:r>
            <a:r>
              <a:rPr lang="en-GB" sz="2900" dirty="0"/>
              <a:t> </a:t>
            </a:r>
            <a:r>
              <a:rPr lang="en-GB" sz="2900" dirty="0" err="1"/>
              <a:t>nur</a:t>
            </a:r>
            <a:r>
              <a:rPr lang="en-GB" sz="2900" dirty="0"/>
              <a:t> EINEN Mensch </a:t>
            </a:r>
            <a:r>
              <a:rPr lang="en-GB" sz="2900" dirty="0" err="1"/>
              <a:t>aus</a:t>
            </a:r>
            <a:r>
              <a:rPr lang="en-GB" sz="2900" dirty="0"/>
              <a:t> Dir </a:t>
            </a:r>
            <a:r>
              <a:rPr lang="en-GB" sz="2900" dirty="0" err="1"/>
              <a:t>schuf</a:t>
            </a:r>
            <a:r>
              <a:rPr lang="en-GB" sz="2900" dirty="0"/>
              <a:t>, </a:t>
            </a:r>
            <a:r>
              <a:rPr lang="en-GB" sz="2900" dirty="0" err="1"/>
              <a:t>Denn</a:t>
            </a:r>
            <a:r>
              <a:rPr lang="en-GB" sz="2900" dirty="0"/>
              <a:t> </a:t>
            </a:r>
            <a:r>
              <a:rPr lang="en-GB" sz="2900" dirty="0" err="1"/>
              <a:t>zum</a:t>
            </a:r>
            <a:r>
              <a:rPr lang="en-GB" sz="2900" dirty="0"/>
              <a:t> </a:t>
            </a:r>
            <a:r>
              <a:rPr lang="en-GB" sz="2900" dirty="0" err="1"/>
              <a:t>wuerdigen</a:t>
            </a:r>
            <a:r>
              <a:rPr lang="en-GB" sz="2900" dirty="0"/>
              <a:t> Mann war und </a:t>
            </a:r>
            <a:r>
              <a:rPr lang="en-GB" sz="2900" dirty="0" err="1"/>
              <a:t>zum</a:t>
            </a:r>
            <a:r>
              <a:rPr lang="en-GB" sz="2900" dirty="0"/>
              <a:t> </a:t>
            </a:r>
            <a:r>
              <a:rPr lang="en-GB" sz="2900" dirty="0" err="1"/>
              <a:t>Schelmen</a:t>
            </a:r>
            <a:r>
              <a:rPr lang="en-GB" sz="2900" dirty="0"/>
              <a:t> der </a:t>
            </a:r>
            <a:r>
              <a:rPr lang="en-GB" sz="2900" dirty="0" err="1"/>
              <a:t>Stoff</a:t>
            </a:r>
            <a:r>
              <a:rPr lang="en-GB" sz="2900" dirty="0"/>
              <a:t>. </a:t>
            </a:r>
          </a:p>
          <a:p>
            <a:pPr marL="0" indent="0">
              <a:buNone/>
            </a:pPr>
            <a:r>
              <a:rPr lang="en-GB" sz="2900" dirty="0"/>
              <a:t>By the way, a propos of this Norwood business, you see that they had, as I surmised, a confederate in the house, who could be none other than Lal Rao, the butler: so Jones actually has the undivided honour of having caught one fish in his great haul."</a:t>
            </a:r>
          </a:p>
          <a:p>
            <a:pPr marL="0" indent="0">
              <a:buNone/>
            </a:pPr>
            <a:r>
              <a:rPr lang="en-GB" sz="2900" dirty="0" smtClean="0"/>
              <a:t>"</a:t>
            </a:r>
            <a:r>
              <a:rPr lang="en-GB" sz="2900" dirty="0"/>
              <a:t>The division seems rather unfair," I remarked. "You have done all the work in this business. I get a wife out of it, Jones gets the credit, pray what remains for you?" </a:t>
            </a:r>
          </a:p>
          <a:p>
            <a:pPr marL="0" indent="0">
              <a:buNone/>
            </a:pPr>
            <a:r>
              <a:rPr lang="en-GB" sz="2900" dirty="0"/>
              <a:t>"For me," said Sherlock Holmes, "there still remains the cocaine-bottle." And he stretched his long white hand up for it.</a:t>
            </a:r>
          </a:p>
          <a:p>
            <a:endParaRPr lang="en-GB" dirty="0"/>
          </a:p>
        </p:txBody>
      </p:sp>
      <p:sp>
        <p:nvSpPr>
          <p:cNvPr id="4" name="Rectangle 3"/>
          <p:cNvSpPr/>
          <p:nvPr/>
        </p:nvSpPr>
        <p:spPr>
          <a:xfrm>
            <a:off x="605118" y="1156447"/>
            <a:ext cx="11228294" cy="53519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861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fire from the extract </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Why does Watson say this would be the last time he assisted Sherlock? </a:t>
            </a:r>
          </a:p>
          <a:p>
            <a:r>
              <a:rPr lang="en-GB" dirty="0" smtClean="0"/>
              <a:t>____________________________________________________________________________</a:t>
            </a:r>
          </a:p>
          <a:p>
            <a:r>
              <a:rPr lang="en-GB" dirty="0" smtClean="0"/>
              <a:t>What was Sherlock’s reaction to Watson’s engagement to Mary? </a:t>
            </a:r>
          </a:p>
          <a:p>
            <a:r>
              <a:rPr lang="en-GB" dirty="0" smtClean="0"/>
              <a:t>____________________________________________________________________________</a:t>
            </a:r>
          </a:p>
          <a:p>
            <a:r>
              <a:rPr lang="en-GB" dirty="0" smtClean="0"/>
              <a:t>How does Sherlock feel now the case has been solved? </a:t>
            </a:r>
          </a:p>
          <a:p>
            <a:r>
              <a:rPr lang="en-GB" dirty="0" smtClean="0"/>
              <a:t>____________________________________________________________________________</a:t>
            </a:r>
          </a:p>
          <a:p>
            <a:r>
              <a:rPr lang="en-GB" dirty="0" smtClean="0"/>
              <a:t>What contrast does Watson say about Sherlock’s character? </a:t>
            </a:r>
          </a:p>
          <a:p>
            <a:r>
              <a:rPr lang="en-GB" dirty="0" smtClean="0"/>
              <a:t>____________________________________________________________________________</a:t>
            </a:r>
          </a:p>
          <a:p>
            <a:r>
              <a:rPr lang="en-GB" dirty="0" smtClean="0"/>
              <a:t>What does Watson think is unfair? </a:t>
            </a:r>
          </a:p>
          <a:p>
            <a:r>
              <a:rPr lang="en-GB" dirty="0" smtClean="0"/>
              <a:t>____________________________________________________________________________</a:t>
            </a:r>
          </a:p>
          <a:p>
            <a:r>
              <a:rPr lang="en-GB" dirty="0" smtClean="0"/>
              <a:t>What does Sherlock do now the case is solved? </a:t>
            </a:r>
          </a:p>
          <a:p>
            <a:r>
              <a:rPr lang="en-GB" dirty="0" smtClean="0"/>
              <a:t>____________________________________________________________________________</a:t>
            </a:r>
            <a:br>
              <a:rPr lang="en-GB" dirty="0" smtClean="0"/>
            </a:br>
            <a:endParaRPr lang="en-GB" dirty="0" smtClean="0"/>
          </a:p>
          <a:p>
            <a:endParaRPr lang="en-GB" dirty="0"/>
          </a:p>
        </p:txBody>
      </p:sp>
    </p:spTree>
    <p:extLst>
      <p:ext uri="{BB962C8B-B14F-4D97-AF65-F5344CB8AC3E}">
        <p14:creationId xmlns:p14="http://schemas.microsoft.com/office/powerpoint/2010/main" val="62909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Motivations – Watson </a:t>
            </a:r>
            <a:endParaRPr lang="en-GB" dirty="0"/>
          </a:p>
        </p:txBody>
      </p:sp>
      <p:sp>
        <p:nvSpPr>
          <p:cNvPr id="3" name="Content Placeholder 2"/>
          <p:cNvSpPr>
            <a:spLocks noGrp="1"/>
          </p:cNvSpPr>
          <p:nvPr>
            <p:ph idx="1"/>
          </p:nvPr>
        </p:nvSpPr>
        <p:spPr>
          <a:xfrm>
            <a:off x="645459" y="1573306"/>
            <a:ext cx="10708341" cy="4908175"/>
          </a:xfrm>
        </p:spPr>
        <p:txBody>
          <a:bodyPr>
            <a:normAutofit fontScale="62500" lnSpcReduction="20000"/>
          </a:bodyPr>
          <a:lstStyle/>
          <a:p>
            <a:r>
              <a:rPr lang="en-GB" dirty="0" smtClean="0"/>
              <a:t>Conan Doyle uses the SUB-PLOT of his romance to CONTRAST the main plot with the mystery and crime. </a:t>
            </a:r>
          </a:p>
          <a:p>
            <a:endParaRPr lang="en-GB" dirty="0"/>
          </a:p>
          <a:p>
            <a:r>
              <a:rPr lang="en-GB" dirty="0" smtClean="0"/>
              <a:t>Find a quote to show Watson acting as a gentleman should in Victorian era –</a:t>
            </a:r>
          </a:p>
          <a:p>
            <a:r>
              <a:rPr lang="en-GB" dirty="0"/>
              <a:t> </a:t>
            </a:r>
            <a:r>
              <a:rPr lang="en-GB" dirty="0" smtClean="0"/>
              <a:t>___________________________________________________________________________________</a:t>
            </a:r>
          </a:p>
          <a:p>
            <a:r>
              <a:rPr lang="en-GB" dirty="0" smtClean="0"/>
              <a:t>When else did we see Watson act in a correct way towards Mary? Think about what he did when she was afraid + with news? </a:t>
            </a:r>
          </a:p>
          <a:p>
            <a:r>
              <a:rPr lang="en-GB" dirty="0" smtClean="0"/>
              <a:t>______________________________________________________________________________________</a:t>
            </a:r>
          </a:p>
          <a:p>
            <a:r>
              <a:rPr lang="en-GB" dirty="0" smtClean="0"/>
              <a:t>What was Watson’s feelings when Sherlock did not seem pleased? </a:t>
            </a:r>
          </a:p>
          <a:p>
            <a:r>
              <a:rPr lang="en-GB" dirty="0" smtClean="0"/>
              <a:t>_______________________________________________________________________________________</a:t>
            </a:r>
          </a:p>
          <a:p>
            <a:r>
              <a:rPr lang="en-GB" dirty="0" smtClean="0"/>
              <a:t>When else at the beginning of the novel did we see Sherlock hurt Watson’s feelings? </a:t>
            </a:r>
          </a:p>
          <a:p>
            <a:r>
              <a:rPr lang="en-GB" dirty="0" smtClean="0"/>
              <a:t>______________________________________________________________________________________</a:t>
            </a:r>
          </a:p>
          <a:p>
            <a:r>
              <a:rPr lang="en-GB" dirty="0" smtClean="0"/>
              <a:t>Find a quote which shows that Watson both looks out for Sherlock and admires him – </a:t>
            </a:r>
          </a:p>
          <a:p>
            <a:r>
              <a:rPr lang="en-GB" dirty="0" smtClean="0"/>
              <a:t>________________________________________________________________________________________</a:t>
            </a:r>
          </a:p>
          <a:p>
            <a:r>
              <a:rPr lang="en-GB" dirty="0" smtClean="0"/>
              <a:t>When else have we seen him admire Sherlock’s skills? </a:t>
            </a:r>
          </a:p>
          <a:p>
            <a:r>
              <a:rPr lang="en-GB" dirty="0" smtClean="0"/>
              <a:t>_________________________________________________________________________________________</a:t>
            </a:r>
          </a:p>
          <a:p>
            <a:endParaRPr lang="en-GB" dirty="0"/>
          </a:p>
        </p:txBody>
      </p:sp>
      <p:sp>
        <p:nvSpPr>
          <p:cNvPr id="4" name="TextBox 3"/>
          <p:cNvSpPr txBox="1"/>
          <p:nvPr/>
        </p:nvSpPr>
        <p:spPr>
          <a:xfrm>
            <a:off x="7705165" y="174812"/>
            <a:ext cx="3281082" cy="646331"/>
          </a:xfrm>
          <a:prstGeom prst="rect">
            <a:avLst/>
          </a:prstGeom>
          <a:noFill/>
        </p:spPr>
        <p:txBody>
          <a:bodyPr wrap="square" rtlCol="0">
            <a:spAutoFit/>
          </a:bodyPr>
          <a:lstStyle/>
          <a:p>
            <a:r>
              <a:rPr lang="en-GB" dirty="0" smtClean="0"/>
              <a:t>What do we also know about the narrative? </a:t>
            </a:r>
            <a:endParaRPr lang="en-GB" dirty="0"/>
          </a:p>
        </p:txBody>
      </p:sp>
    </p:spTree>
    <p:extLst>
      <p:ext uri="{BB962C8B-B14F-4D97-AF65-F5344CB8AC3E}">
        <p14:creationId xmlns:p14="http://schemas.microsoft.com/office/powerpoint/2010/main" val="92527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Motivations – Sherlock </a:t>
            </a:r>
            <a:endParaRPr lang="en-GB" dirty="0"/>
          </a:p>
        </p:txBody>
      </p:sp>
      <p:sp>
        <p:nvSpPr>
          <p:cNvPr id="3" name="Content Placeholder 2"/>
          <p:cNvSpPr>
            <a:spLocks noGrp="1"/>
          </p:cNvSpPr>
          <p:nvPr>
            <p:ph idx="1"/>
          </p:nvPr>
        </p:nvSpPr>
        <p:spPr>
          <a:xfrm>
            <a:off x="838200" y="1825625"/>
            <a:ext cx="10515600" cy="4844116"/>
          </a:xfrm>
        </p:spPr>
        <p:txBody>
          <a:bodyPr>
            <a:normAutofit fontScale="85000" lnSpcReduction="10000"/>
          </a:bodyPr>
          <a:lstStyle/>
          <a:p>
            <a:r>
              <a:rPr lang="en-GB" dirty="0" smtClean="0"/>
              <a:t>How does Sherlock feel now the crime is over? </a:t>
            </a:r>
          </a:p>
          <a:p>
            <a:r>
              <a:rPr lang="en-GB" dirty="0" smtClean="0"/>
              <a:t>_____________________________________________________</a:t>
            </a:r>
          </a:p>
          <a:p>
            <a:r>
              <a:rPr lang="en-GB" dirty="0" smtClean="0"/>
              <a:t>How did his behaviour on the boat chase and at the crime scene contrast Sherlock now? </a:t>
            </a:r>
          </a:p>
          <a:p>
            <a:r>
              <a:rPr lang="en-GB" dirty="0" smtClean="0"/>
              <a:t>____________________________________________________________________________________________________________________________________</a:t>
            </a:r>
          </a:p>
          <a:p>
            <a:r>
              <a:rPr lang="en-GB" dirty="0" smtClean="0"/>
              <a:t>What does Sherlock do at the end? </a:t>
            </a:r>
          </a:p>
          <a:p>
            <a:r>
              <a:rPr lang="en-GB" dirty="0" smtClean="0"/>
              <a:t>_______________________________________________________</a:t>
            </a:r>
          </a:p>
          <a:p>
            <a:r>
              <a:rPr lang="en-GB" dirty="0" smtClean="0"/>
              <a:t>How has Conan Doyle created a cyclical structure through this? </a:t>
            </a:r>
          </a:p>
          <a:p>
            <a:r>
              <a:rPr lang="en-GB" dirty="0" smtClean="0"/>
              <a:t>______________________________________________________________</a:t>
            </a:r>
          </a:p>
          <a:p>
            <a:r>
              <a:rPr lang="en-GB" dirty="0" smtClean="0"/>
              <a:t>What does this show us about Sherlock’s motivations? </a:t>
            </a:r>
          </a:p>
          <a:p>
            <a:r>
              <a:rPr lang="en-GB" dirty="0" smtClean="0"/>
              <a:t>_______________________________________________________________</a:t>
            </a:r>
          </a:p>
          <a:p>
            <a:endParaRPr lang="en-GB" dirty="0"/>
          </a:p>
        </p:txBody>
      </p:sp>
    </p:spTree>
    <p:extLst>
      <p:ext uri="{BB962C8B-B14F-4D97-AF65-F5344CB8AC3E}">
        <p14:creationId xmlns:p14="http://schemas.microsoft.com/office/powerpoint/2010/main" val="3248398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729" y="47163"/>
            <a:ext cx="10515600" cy="1325563"/>
          </a:xfrm>
        </p:spPr>
        <p:txBody>
          <a:bodyPr/>
          <a:lstStyle/>
          <a:p>
            <a:r>
              <a:rPr lang="en-GB" dirty="0" smtClean="0"/>
              <a:t>Views on Mary </a:t>
            </a:r>
            <a:endParaRPr lang="en-GB" dirty="0"/>
          </a:p>
        </p:txBody>
      </p:sp>
      <p:sp>
        <p:nvSpPr>
          <p:cNvPr id="3" name="Content Placeholder 2"/>
          <p:cNvSpPr>
            <a:spLocks noGrp="1"/>
          </p:cNvSpPr>
          <p:nvPr>
            <p:ph idx="1"/>
          </p:nvPr>
        </p:nvSpPr>
        <p:spPr>
          <a:xfrm>
            <a:off x="703729" y="1180166"/>
            <a:ext cx="10515600" cy="4351338"/>
          </a:xfrm>
        </p:spPr>
        <p:txBody>
          <a:bodyPr/>
          <a:lstStyle/>
          <a:p>
            <a:r>
              <a:rPr lang="en-GB" dirty="0" smtClean="0"/>
              <a:t>Does Sherlock dislike her? __________</a:t>
            </a:r>
          </a:p>
          <a:p>
            <a:r>
              <a:rPr lang="en-GB" dirty="0" smtClean="0"/>
              <a:t>Find some positive adjectives he uses to describe her:</a:t>
            </a:r>
          </a:p>
          <a:p>
            <a:r>
              <a:rPr lang="en-GB" dirty="0" smtClean="0"/>
              <a:t>_______________________________________________________</a:t>
            </a:r>
          </a:p>
          <a:p>
            <a:endParaRPr lang="en-GB" dirty="0"/>
          </a:p>
          <a:p>
            <a:r>
              <a:rPr lang="en-GB" dirty="0" smtClean="0"/>
              <a:t>However, how does he see Mary as more of a part of the crime? </a:t>
            </a:r>
          </a:p>
          <a:p>
            <a:r>
              <a:rPr lang="en-GB" dirty="0" smtClean="0"/>
              <a:t>________________________________________________________</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56983892"/>
              </p:ext>
            </p:extLst>
          </p:nvPr>
        </p:nvGraphicFramePr>
        <p:xfrm>
          <a:off x="1277471" y="4520584"/>
          <a:ext cx="10206316" cy="2382520"/>
        </p:xfrm>
        <a:graphic>
          <a:graphicData uri="http://schemas.openxmlformats.org/drawingml/2006/table">
            <a:tbl>
              <a:tblPr firstRow="1" bandRow="1">
                <a:tableStyleId>{5940675A-B579-460E-94D1-54222C63F5DA}</a:tableStyleId>
              </a:tblPr>
              <a:tblGrid>
                <a:gridCol w="5103158"/>
                <a:gridCol w="5103158"/>
              </a:tblGrid>
              <a:tr h="370840">
                <a:tc>
                  <a:txBody>
                    <a:bodyPr/>
                    <a:lstStyle/>
                    <a:p>
                      <a:r>
                        <a:rPr lang="en-GB" dirty="0" smtClean="0"/>
                        <a:t>Watson’s view </a:t>
                      </a:r>
                      <a:endParaRPr lang="en-GB" dirty="0"/>
                    </a:p>
                  </a:txBody>
                  <a:tcPr/>
                </a:tc>
                <a:tc>
                  <a:txBody>
                    <a:bodyPr/>
                    <a:lstStyle/>
                    <a:p>
                      <a:r>
                        <a:rPr lang="en-GB" dirty="0" smtClean="0"/>
                        <a:t>Sherlock’s view</a:t>
                      </a:r>
                      <a:endParaRPr lang="en-GB" dirty="0"/>
                    </a:p>
                  </a:txBody>
                  <a:tcPr/>
                </a:tc>
              </a:tr>
              <a:tr h="370840">
                <a:tc>
                  <a:txBody>
                    <a:bodyPr/>
                    <a:lstStyle/>
                    <a:p>
                      <a:r>
                        <a:rPr lang="en-GB" dirty="0" smtClean="0"/>
                        <a:t>How</a:t>
                      </a:r>
                      <a:r>
                        <a:rPr lang="en-GB" baseline="0" dirty="0" smtClean="0"/>
                        <a:t> did he act when first saw her? </a:t>
                      </a:r>
                    </a:p>
                    <a:p>
                      <a:endParaRPr lang="en-GB" baseline="0" dirty="0" smtClean="0"/>
                    </a:p>
                    <a:p>
                      <a:endParaRPr lang="en-GB" baseline="0" dirty="0" smtClean="0"/>
                    </a:p>
                    <a:p>
                      <a:r>
                        <a:rPr lang="en-GB" baseline="0" dirty="0" smtClean="0"/>
                        <a:t>How did he react to her throughout?</a:t>
                      </a:r>
                    </a:p>
                    <a:p>
                      <a:endParaRPr lang="en-GB" dirty="0"/>
                    </a:p>
                  </a:txBody>
                  <a:tcPr/>
                </a:tc>
                <a:tc>
                  <a:txBody>
                    <a:bodyPr/>
                    <a:lstStyle/>
                    <a:p>
                      <a:r>
                        <a:rPr lang="en-GB" dirty="0" smtClean="0"/>
                        <a:t>What did he say about her when she</a:t>
                      </a:r>
                      <a:r>
                        <a:rPr lang="en-GB" baseline="0" dirty="0" smtClean="0"/>
                        <a:t> left? </a:t>
                      </a:r>
                    </a:p>
                    <a:p>
                      <a:endParaRPr lang="en-GB" baseline="0" dirty="0" smtClean="0"/>
                    </a:p>
                    <a:p>
                      <a:endParaRPr lang="en-GB" baseline="0" dirty="0" smtClean="0"/>
                    </a:p>
                    <a:p>
                      <a:r>
                        <a:rPr lang="en-GB" baseline="0" dirty="0" smtClean="0"/>
                        <a:t>What did he say about women? What does this show? </a:t>
                      </a:r>
                    </a:p>
                    <a:p>
                      <a:endParaRPr lang="en-GB" baseline="0" dirty="0" smtClean="0"/>
                    </a:p>
                    <a:p>
                      <a:endParaRPr lang="en-GB" dirty="0"/>
                    </a:p>
                  </a:txBody>
                  <a:tcPr/>
                </a:tc>
              </a:tr>
            </a:tbl>
          </a:graphicData>
        </a:graphic>
      </p:graphicFrame>
      <p:sp>
        <p:nvSpPr>
          <p:cNvPr id="6" name="TextBox 5"/>
          <p:cNvSpPr txBox="1"/>
          <p:nvPr/>
        </p:nvSpPr>
        <p:spPr>
          <a:xfrm>
            <a:off x="8910918" y="218886"/>
            <a:ext cx="3281082" cy="2031325"/>
          </a:xfrm>
          <a:prstGeom prst="rect">
            <a:avLst/>
          </a:prstGeom>
          <a:noFill/>
        </p:spPr>
        <p:txBody>
          <a:bodyPr wrap="square" rtlCol="0">
            <a:spAutoFit/>
          </a:bodyPr>
          <a:lstStyle/>
          <a:p>
            <a:r>
              <a:rPr lang="en-GB" dirty="0" smtClean="0"/>
              <a:t>Remember Conan Doyle has created a contrast on how they feel about Mary </a:t>
            </a:r>
          </a:p>
          <a:p>
            <a:endParaRPr lang="en-GB" dirty="0"/>
          </a:p>
          <a:p>
            <a:r>
              <a:rPr lang="en-GB" dirty="0" smtClean="0"/>
              <a:t>Each represents contrasting features! </a:t>
            </a:r>
          </a:p>
          <a:p>
            <a:r>
              <a:rPr lang="en-GB" dirty="0" smtClean="0"/>
              <a:t>Emotion vs logic </a:t>
            </a:r>
            <a:endParaRPr lang="en-GB" dirty="0"/>
          </a:p>
        </p:txBody>
      </p:sp>
    </p:spTree>
    <p:extLst>
      <p:ext uri="{BB962C8B-B14F-4D97-AF65-F5344CB8AC3E}">
        <p14:creationId xmlns:p14="http://schemas.microsoft.com/office/powerpoint/2010/main" val="403990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Motivations – Jones </a:t>
            </a:r>
            <a:endParaRPr lang="en-GB" dirty="0"/>
          </a:p>
        </p:txBody>
      </p:sp>
      <p:sp>
        <p:nvSpPr>
          <p:cNvPr id="3" name="Content Placeholder 2"/>
          <p:cNvSpPr>
            <a:spLocks noGrp="1"/>
          </p:cNvSpPr>
          <p:nvPr>
            <p:ph idx="1"/>
          </p:nvPr>
        </p:nvSpPr>
        <p:spPr>
          <a:xfrm>
            <a:off x="838200" y="1825624"/>
            <a:ext cx="10515600" cy="4655857"/>
          </a:xfrm>
        </p:spPr>
        <p:txBody>
          <a:bodyPr>
            <a:normAutofit fontScale="62500" lnSpcReduction="20000"/>
          </a:bodyPr>
          <a:lstStyle/>
          <a:p>
            <a:r>
              <a:rPr lang="en-GB" dirty="0" smtClean="0"/>
              <a:t>What does Watson say Jones gets? ________________</a:t>
            </a:r>
          </a:p>
          <a:p>
            <a:r>
              <a:rPr lang="en-GB" dirty="0" smtClean="0"/>
              <a:t>Is Sherlock content with this? ____________________</a:t>
            </a:r>
          </a:p>
          <a:p>
            <a:endParaRPr lang="en-GB" dirty="0"/>
          </a:p>
          <a:p>
            <a:r>
              <a:rPr lang="en-GB" dirty="0" smtClean="0"/>
              <a:t>What is Sherlock’s views on the police? </a:t>
            </a:r>
          </a:p>
          <a:p>
            <a:r>
              <a:rPr lang="en-GB" dirty="0" smtClean="0"/>
              <a:t>___________________________________________________________________________________</a:t>
            </a:r>
          </a:p>
          <a:p>
            <a:endParaRPr lang="en-GB" dirty="0"/>
          </a:p>
          <a:p>
            <a:r>
              <a:rPr lang="en-GB" dirty="0" smtClean="0"/>
              <a:t>How does the newspaper article contrast Sherlock’s views on the police? </a:t>
            </a:r>
          </a:p>
          <a:p>
            <a:r>
              <a:rPr lang="en-GB" dirty="0" smtClean="0"/>
              <a:t>_____________________________________________________________________________________</a:t>
            </a:r>
          </a:p>
          <a:p>
            <a:endParaRPr lang="en-GB" dirty="0"/>
          </a:p>
          <a:p>
            <a:r>
              <a:rPr lang="en-GB" dirty="0" smtClean="0"/>
              <a:t>What does Sherlock want to be able to do when they catch Jonathan Small in exchange for letting Jones take the credit? </a:t>
            </a:r>
          </a:p>
          <a:p>
            <a:r>
              <a:rPr lang="en-GB" dirty="0" smtClean="0"/>
              <a:t>______________________________________________________________________________________</a:t>
            </a:r>
          </a:p>
          <a:p>
            <a:r>
              <a:rPr lang="en-GB" dirty="0" smtClean="0"/>
              <a:t>What else does this show about Sherlock’s motivations? </a:t>
            </a:r>
          </a:p>
          <a:p>
            <a:r>
              <a:rPr lang="en-GB" dirty="0" smtClean="0"/>
              <a:t>________________________________________________________________________________________</a:t>
            </a:r>
          </a:p>
        </p:txBody>
      </p:sp>
    </p:spTree>
    <p:extLst>
      <p:ext uri="{BB962C8B-B14F-4D97-AF65-F5344CB8AC3E}">
        <p14:creationId xmlns:p14="http://schemas.microsoft.com/office/powerpoint/2010/main" val="271912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2134</Words>
  <Application>Microsoft Office PowerPoint</Application>
  <PresentationFormat>Widescreen</PresentationFormat>
  <Paragraphs>217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Literature Preparation Pack </vt:lpstr>
      <vt:lpstr>Your question </vt:lpstr>
      <vt:lpstr>What do you already know about motivations? </vt:lpstr>
      <vt:lpstr>  The extract is from the end of the book when the crime has been solved and Jonathan Small has been arrested.  </vt:lpstr>
      <vt:lpstr>Quick fire from the extract </vt:lpstr>
      <vt:lpstr>Motivations – Watson </vt:lpstr>
      <vt:lpstr>Motivations – Sherlock </vt:lpstr>
      <vt:lpstr>Views on Mary </vt:lpstr>
      <vt:lpstr>Motivations – Jones </vt:lpstr>
      <vt:lpstr>Other key points </vt:lpstr>
      <vt:lpstr>Impact of treasure </vt:lpstr>
      <vt:lpstr>Re-read this short section from Jonathan Small  What does it remind us about the treasure? _____________________________________</vt:lpstr>
      <vt:lpstr>Completing quotes you could bring in…….</vt:lpstr>
      <vt:lpstr>  The extract is from the end of the book when the crime has been solved and Jonathan Small has been arrested.  </vt:lpstr>
      <vt:lpstr>Structure </vt:lpstr>
      <vt:lpstr>Getting started </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 Preparation Pack</dc:title>
  <dc:creator>natalie</dc:creator>
  <cp:lastModifiedBy>natalie abraham</cp:lastModifiedBy>
  <cp:revision>9</cp:revision>
  <dcterms:created xsi:type="dcterms:W3CDTF">2017-03-22T21:28:26Z</dcterms:created>
  <dcterms:modified xsi:type="dcterms:W3CDTF">2022-11-06T11:00:28Z</dcterms:modified>
</cp:coreProperties>
</file>