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1" r:id="rId7"/>
    <p:sldId id="264" r:id="rId8"/>
    <p:sldId id="265" r:id="rId9"/>
    <p:sldId id="269" r:id="rId10"/>
    <p:sldId id="275" r:id="rId11"/>
    <p:sldId id="276" r:id="rId12"/>
    <p:sldId id="277" r:id="rId13"/>
    <p:sldId id="278" r:id="rId14"/>
    <p:sldId id="273" r:id="rId15"/>
    <p:sldId id="274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5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0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8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94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40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9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4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3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3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4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82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73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10767" y="5200517"/>
            <a:ext cx="1764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question you will be answering before you leave today.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7464" y="1294825"/>
            <a:ext cx="3799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Work through the activities here to help you be able to address this question. </a:t>
            </a:r>
            <a:endParaRPr lang="en-GB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212768"/>
            <a:ext cx="70731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Literature Revision </a:t>
            </a:r>
          </a:p>
          <a:p>
            <a:pPr algn="ctr"/>
            <a:r>
              <a:rPr lang="en-GB" sz="5400" dirty="0" smtClean="0"/>
              <a:t>Macbeth </a:t>
            </a:r>
          </a:p>
        </p:txBody>
      </p:sp>
      <p:sp>
        <p:nvSpPr>
          <p:cNvPr id="7" name="Rectangle 6"/>
          <p:cNvSpPr/>
          <p:nvPr/>
        </p:nvSpPr>
        <p:spPr>
          <a:xfrm>
            <a:off x="564776" y="3033509"/>
            <a:ext cx="11147612" cy="2335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929" y="212768"/>
            <a:ext cx="2024047" cy="2267909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0" y="1186445"/>
            <a:ext cx="3993776" cy="11831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413929" y="4398642"/>
            <a:ext cx="1159940" cy="801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77097" y="3281838"/>
            <a:ext cx="869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How does Shakespeare present the </a:t>
            </a:r>
            <a:r>
              <a:rPr lang="en-GB" sz="3200" u="sng" dirty="0" smtClean="0"/>
              <a:t>role of women </a:t>
            </a:r>
            <a:r>
              <a:rPr lang="en-GB" sz="3200" dirty="0" smtClean="0"/>
              <a:t>in this extract and throughout </a:t>
            </a:r>
            <a:r>
              <a:rPr lang="en-GB" sz="3200" smtClean="0"/>
              <a:t>the </a:t>
            </a:r>
            <a:r>
              <a:rPr lang="en-GB" sz="3200" smtClean="0"/>
              <a:t>play</a:t>
            </a:r>
            <a:r>
              <a:rPr lang="en-GB" sz="3200" smtClean="0"/>
              <a:t>?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7778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Task 7 – 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b="1" dirty="0" smtClean="0"/>
              <a:t>Quote 2  - “Come to my woman’s breasts and take my milk for gall’ </a:t>
            </a:r>
          </a:p>
          <a:p>
            <a:endParaRPr lang="en-GB" dirty="0"/>
          </a:p>
          <a:p>
            <a:r>
              <a:rPr lang="en-GB" dirty="0" smtClean="0"/>
              <a:t>How is she using an imperative? _______________________________</a:t>
            </a:r>
          </a:p>
          <a:p>
            <a:r>
              <a:rPr lang="en-GB" dirty="0" smtClean="0"/>
              <a:t>What does this show? </a:t>
            </a:r>
          </a:p>
          <a:p>
            <a:r>
              <a:rPr lang="en-GB" dirty="0" smtClean="0"/>
              <a:t>Why say ‘woman’ + ‘breasts’ – what is she saying about herself here? </a:t>
            </a:r>
          </a:p>
          <a:p>
            <a:r>
              <a:rPr lang="en-GB" dirty="0" smtClean="0"/>
              <a:t>_________________________________________________________</a:t>
            </a:r>
          </a:p>
          <a:p>
            <a:r>
              <a:rPr lang="en-GB" dirty="0" smtClean="0"/>
              <a:t>What is milk a symbol for? (why would a mother breastfeed?)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How does ‘gall’ show the opposite? ________________________________</a:t>
            </a:r>
          </a:p>
          <a:p>
            <a:r>
              <a:rPr lang="en-GB" dirty="0" smtClean="0"/>
              <a:t>What other quote could you link this to which shows she is not acting in a protective or maternal way? _______________________________________</a:t>
            </a:r>
          </a:p>
          <a:p>
            <a:r>
              <a:rPr lang="en-GB" dirty="0" smtClean="0"/>
              <a:t>What violent verbs are in this? ____________ __________________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69110" y="545690"/>
            <a:ext cx="4498258" cy="1445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1"/>
          </p:cNvCxnSpPr>
          <p:nvPr/>
        </p:nvCxnSpPr>
        <p:spPr>
          <a:xfrm flipV="1">
            <a:off x="5589639" y="549791"/>
            <a:ext cx="2626514" cy="1382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902896" y="714202"/>
            <a:ext cx="1503685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9070258" y="701516"/>
            <a:ext cx="651965" cy="128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9529410" y="701516"/>
            <a:ext cx="1171195" cy="128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963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Task 7 – 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GB" b="1" dirty="0" smtClean="0"/>
              <a:t>Quote 3  - “Come thick night’ </a:t>
            </a:r>
          </a:p>
          <a:p>
            <a:endParaRPr lang="en-GB" dirty="0"/>
          </a:p>
          <a:p>
            <a:r>
              <a:rPr lang="en-GB" dirty="0" smtClean="0"/>
              <a:t>What imperative is she using again? _________________</a:t>
            </a:r>
          </a:p>
          <a:p>
            <a:r>
              <a:rPr lang="en-GB" dirty="0" smtClean="0"/>
              <a:t>We have already seen this so Shakespeare is using __________________</a:t>
            </a:r>
          </a:p>
          <a:p>
            <a:r>
              <a:rPr lang="en-GB" dirty="0" smtClean="0"/>
              <a:t>What type of word is ‘thick’? A_________________</a:t>
            </a:r>
          </a:p>
          <a:p>
            <a:r>
              <a:rPr lang="en-GB" dirty="0" smtClean="0"/>
              <a:t>Why does she want the night to be like this? </a:t>
            </a:r>
          </a:p>
          <a:p>
            <a:r>
              <a:rPr lang="en-GB" dirty="0" smtClean="0"/>
              <a:t>___________________________________________________________</a:t>
            </a:r>
          </a:p>
          <a:p>
            <a:r>
              <a:rPr lang="en-GB" dirty="0" smtClean="0"/>
              <a:t>Why is the use of night important? ________________________________</a:t>
            </a:r>
          </a:p>
          <a:p>
            <a:r>
              <a:rPr lang="en-GB" dirty="0" smtClean="0"/>
              <a:t>Night shows the day coming to an end – what could this symbolise / foreshadow? _________________________________________________</a:t>
            </a:r>
          </a:p>
          <a:p>
            <a:r>
              <a:rPr lang="en-GB" dirty="0" smtClean="0"/>
              <a:t>What other events take place at night? _____________________________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02896" y="714202"/>
            <a:ext cx="1503685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046839" y="714202"/>
            <a:ext cx="2169314" cy="1262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96865" y="714202"/>
            <a:ext cx="427703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18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8 – Imagery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GB" dirty="0" smtClean="0"/>
              <a:t>Darkness imagery</a:t>
            </a:r>
          </a:p>
          <a:p>
            <a:pPr marL="0" indent="0" algn="ctr">
              <a:buNone/>
            </a:pPr>
            <a:endParaRPr lang="en-GB" dirty="0" smtClean="0"/>
          </a:p>
          <a:p>
            <a:r>
              <a:rPr lang="en-GB" dirty="0" smtClean="0"/>
              <a:t>What kind of acts are being discussed when darkness imagery is used? </a:t>
            </a:r>
          </a:p>
          <a:p>
            <a:r>
              <a:rPr lang="en-GB" dirty="0" smtClean="0"/>
              <a:t>_________________________</a:t>
            </a:r>
          </a:p>
          <a:p>
            <a:r>
              <a:rPr lang="en-GB" dirty="0" smtClean="0"/>
              <a:t>What other characters are described like this? </a:t>
            </a:r>
          </a:p>
          <a:p>
            <a:r>
              <a:rPr lang="en-GB" dirty="0" smtClean="0"/>
              <a:t>_________________________</a:t>
            </a:r>
          </a:p>
          <a:p>
            <a:r>
              <a:rPr lang="en-GB" dirty="0" smtClean="0"/>
              <a:t>What language feature is used when witches are speaking? </a:t>
            </a:r>
          </a:p>
          <a:p>
            <a:r>
              <a:rPr lang="en-GB" dirty="0" smtClean="0"/>
              <a:t>_____________________________</a:t>
            </a:r>
          </a:p>
          <a:p>
            <a:r>
              <a:rPr lang="en-GB" dirty="0" smtClean="0"/>
              <a:t>What quote shows Macbeth using this? </a:t>
            </a:r>
          </a:p>
          <a:p>
            <a:r>
              <a:rPr lang="en-GB" dirty="0" smtClean="0"/>
              <a:t>_______________________________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GB" dirty="0" smtClean="0"/>
              <a:t>Light imagery </a:t>
            </a:r>
          </a:p>
          <a:p>
            <a:pPr algn="ctr"/>
            <a:endParaRPr lang="en-GB" dirty="0"/>
          </a:p>
          <a:p>
            <a:r>
              <a:rPr lang="en-GB" dirty="0" smtClean="0"/>
              <a:t>Which King is associated with light imagery in the play? </a:t>
            </a:r>
          </a:p>
          <a:p>
            <a:r>
              <a:rPr lang="en-GB" dirty="0" smtClean="0"/>
              <a:t>_________________________________</a:t>
            </a:r>
          </a:p>
          <a:p>
            <a:r>
              <a:rPr lang="en-GB" dirty="0" smtClean="0"/>
              <a:t>Why is this? </a:t>
            </a:r>
          </a:p>
          <a:p>
            <a:r>
              <a:rPr lang="en-GB" dirty="0" smtClean="0"/>
              <a:t>________________________________</a:t>
            </a:r>
          </a:p>
          <a:p>
            <a:r>
              <a:rPr lang="en-GB" dirty="0" smtClean="0"/>
              <a:t>Who does a Jacobean audience think has appointed the King? ____________</a:t>
            </a:r>
          </a:p>
          <a:p>
            <a:r>
              <a:rPr lang="en-GB" dirty="0" smtClean="0"/>
              <a:t>How is this used in this extract – what does she not want heaven to see?</a:t>
            </a:r>
          </a:p>
          <a:p>
            <a:r>
              <a:rPr lang="en-GB" dirty="0" smtClean="0"/>
              <a:t>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1019" y="365125"/>
            <a:ext cx="39230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do we know about this society + religion?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98049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9 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Your intro </a:t>
            </a:r>
          </a:p>
          <a:p>
            <a:r>
              <a:rPr lang="en-GB" dirty="0" smtClean="0"/>
              <a:t>What way are women supposed to act? Do we see a range of views of women in the play?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What women do you want to bring in? </a:t>
            </a:r>
          </a:p>
          <a:p>
            <a:r>
              <a:rPr lang="en-GB" dirty="0" smtClean="0"/>
              <a:t>Think about how they are presented, who they are with, how they think + how they act…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66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6" y="0"/>
            <a:ext cx="10515600" cy="1325563"/>
          </a:xfrm>
        </p:spPr>
        <p:txBody>
          <a:bodyPr/>
          <a:lstStyle/>
          <a:p>
            <a:r>
              <a:rPr lang="en-GB" dirty="0" smtClean="0"/>
              <a:t>Task 10 – Write up - Essay plan to follow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71" y="847165"/>
            <a:ext cx="10515600" cy="564776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How does Shakespeare present the </a:t>
            </a:r>
          </a:p>
          <a:p>
            <a:pPr marL="0" indent="0" algn="ctr">
              <a:buNone/>
            </a:pPr>
            <a:r>
              <a:rPr lang="en-GB" u="sng" dirty="0"/>
              <a:t>r</a:t>
            </a:r>
            <a:r>
              <a:rPr lang="en-GB" u="sng" dirty="0" smtClean="0"/>
              <a:t>ole of women </a:t>
            </a:r>
            <a:r>
              <a:rPr lang="en-GB" dirty="0" smtClean="0"/>
              <a:t>in this extract and throughout the play? </a:t>
            </a:r>
          </a:p>
          <a:p>
            <a:endParaRPr lang="en-GB" dirty="0" smtClean="0"/>
          </a:p>
          <a:p>
            <a:r>
              <a:rPr lang="en-GB" sz="2400" dirty="0" smtClean="0"/>
              <a:t>Intro – Shakespeare presents women as ………………………………….</a:t>
            </a:r>
          </a:p>
          <a:p>
            <a:r>
              <a:rPr lang="en-GB" sz="2400" dirty="0" smtClean="0"/>
              <a:t>Para 1 – raven + fatal – life vs death – </a:t>
            </a:r>
            <a:r>
              <a:rPr lang="en-GB" sz="2400" u="sng" dirty="0" smtClean="0"/>
              <a:t>WITCHES ANIMALS </a:t>
            </a:r>
          </a:p>
          <a:p>
            <a:r>
              <a:rPr lang="en-GB" sz="2400" dirty="0" smtClean="0"/>
              <a:t>Para 2 – ‘unsex me’ + ‘milk’ – defeminise – not maternal – </a:t>
            </a:r>
            <a:r>
              <a:rPr lang="en-GB" sz="2400" u="sng" dirty="0" smtClean="0"/>
              <a:t>LADY MACDUFF MATERNAL</a:t>
            </a:r>
          </a:p>
          <a:p>
            <a:r>
              <a:rPr lang="en-GB" sz="2400" dirty="0" smtClean="0"/>
              <a:t>Para 3 – </a:t>
            </a:r>
            <a:r>
              <a:rPr lang="en-GB" sz="2400" dirty="0"/>
              <a:t> </a:t>
            </a:r>
            <a:r>
              <a:rPr lang="en-GB" sz="2400" dirty="0" smtClean="0"/>
              <a:t>‘come’ – imperatives – taking control + ‘crown’ ambition </a:t>
            </a:r>
            <a:r>
              <a:rPr lang="en-GB" sz="2400" u="sng" dirty="0" smtClean="0"/>
              <a:t>– L MD INNOCENT </a:t>
            </a:r>
          </a:p>
          <a:p>
            <a:r>
              <a:rPr lang="en-GB" sz="2400" dirty="0" smtClean="0"/>
              <a:t>Para 4 – ‘spirits’ + ‘murdering ministers’ – unnatural - </a:t>
            </a:r>
            <a:r>
              <a:rPr lang="en-GB" sz="2400" u="sng" dirty="0" smtClean="0"/>
              <a:t>WITCHES</a:t>
            </a:r>
          </a:p>
          <a:p>
            <a:r>
              <a:rPr lang="en-GB" sz="2400" dirty="0" smtClean="0"/>
              <a:t>Para 5 –  darkness imagery vs light imagery – </a:t>
            </a:r>
            <a:r>
              <a:rPr lang="en-GB" sz="2400" u="sng" dirty="0" smtClean="0"/>
              <a:t>CONTRAST TO DUNCAN </a:t>
            </a:r>
          </a:p>
          <a:p>
            <a:r>
              <a:rPr lang="en-GB" sz="2400" dirty="0" smtClean="0"/>
              <a:t>Con – Shakespeare has created ……………………..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58271" y="2259106"/>
            <a:ext cx="9596717" cy="42358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829800" y="2221617"/>
            <a:ext cx="24742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Each para plan </a:t>
            </a:r>
          </a:p>
          <a:p>
            <a:r>
              <a:rPr lang="en-GB" sz="2400" dirty="0" smtClean="0"/>
              <a:t>- Quote from extract</a:t>
            </a:r>
          </a:p>
          <a:p>
            <a:r>
              <a:rPr lang="en-GB" sz="2400" dirty="0" smtClean="0"/>
              <a:t>- Explain this </a:t>
            </a:r>
          </a:p>
          <a:p>
            <a:r>
              <a:rPr lang="en-GB" sz="2400" dirty="0" smtClean="0"/>
              <a:t>- Link to somewhere else </a:t>
            </a:r>
          </a:p>
          <a:p>
            <a:r>
              <a:rPr lang="en-GB" sz="2400" dirty="0" smtClean="0"/>
              <a:t>- What show about society if can </a:t>
            </a:r>
          </a:p>
          <a:p>
            <a:r>
              <a:rPr lang="en-GB" sz="2400" dirty="0" smtClean="0"/>
              <a:t>- Link back to what learn 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57213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0"/>
            <a:ext cx="10515600" cy="1325563"/>
          </a:xfrm>
        </p:spPr>
        <p:txBody>
          <a:bodyPr/>
          <a:lstStyle/>
          <a:p>
            <a:r>
              <a:rPr lang="en-GB" dirty="0" smtClean="0"/>
              <a:t>Getting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77" y="1561538"/>
            <a:ext cx="8023412" cy="4851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Shakespeare presents  …………</a:t>
            </a:r>
          </a:p>
          <a:p>
            <a:r>
              <a:rPr lang="en-GB" dirty="0" smtClean="0"/>
              <a:t>We can see this in ……………………..</a:t>
            </a:r>
          </a:p>
          <a:p>
            <a:r>
              <a:rPr lang="en-GB" dirty="0" smtClean="0"/>
              <a:t>Shakespeare has used ……………………………….</a:t>
            </a:r>
          </a:p>
          <a:p>
            <a:r>
              <a:rPr lang="en-GB" dirty="0" smtClean="0"/>
              <a:t>This conveys …………………….</a:t>
            </a:r>
          </a:p>
          <a:p>
            <a:r>
              <a:rPr lang="en-GB" dirty="0" smtClean="0"/>
              <a:t>This demonstrates …………………</a:t>
            </a:r>
          </a:p>
          <a:p>
            <a:r>
              <a:rPr lang="en-GB" dirty="0" smtClean="0"/>
              <a:t>From this we learn ……………</a:t>
            </a:r>
          </a:p>
          <a:p>
            <a:r>
              <a:rPr lang="en-GB" dirty="0" smtClean="0"/>
              <a:t>We also saw ……………… when ………</a:t>
            </a:r>
          </a:p>
          <a:p>
            <a:r>
              <a:rPr lang="en-GB" dirty="0" smtClean="0"/>
              <a:t>Shakespeare also showed ……… when ……..</a:t>
            </a:r>
          </a:p>
          <a:p>
            <a:r>
              <a:rPr lang="en-GB" dirty="0" smtClean="0"/>
              <a:t>This shows us that in the Jacobean era ……….</a:t>
            </a:r>
          </a:p>
          <a:p>
            <a:r>
              <a:rPr lang="en-GB" dirty="0" smtClean="0"/>
              <a:t>From this we can learn that the Jacobean society ……….</a:t>
            </a:r>
          </a:p>
          <a:p>
            <a:r>
              <a:rPr lang="en-GB" dirty="0" smtClean="0"/>
              <a:t>We can see that ………….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386047" y="386789"/>
            <a:ext cx="24742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Each para plan </a:t>
            </a:r>
          </a:p>
          <a:p>
            <a:r>
              <a:rPr lang="en-GB" sz="2400" dirty="0" smtClean="0"/>
              <a:t>- Quote from extract</a:t>
            </a:r>
          </a:p>
          <a:p>
            <a:r>
              <a:rPr lang="en-GB" sz="2400" dirty="0" smtClean="0"/>
              <a:t>- Explain this </a:t>
            </a:r>
          </a:p>
          <a:p>
            <a:r>
              <a:rPr lang="en-GB" sz="2400" dirty="0" smtClean="0"/>
              <a:t>- Link to somewhere else </a:t>
            </a:r>
          </a:p>
          <a:p>
            <a:r>
              <a:rPr lang="en-GB" sz="2400" dirty="0" smtClean="0"/>
              <a:t>- What show about society if can </a:t>
            </a:r>
          </a:p>
          <a:p>
            <a:r>
              <a:rPr lang="en-GB" sz="2400" dirty="0" smtClean="0"/>
              <a:t>- Link back to what learn  </a:t>
            </a:r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390530" y="5325035"/>
            <a:ext cx="2079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Move through the previous para points 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085729" y="5151993"/>
            <a:ext cx="2689411" cy="1546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238129" y="161365"/>
            <a:ext cx="2622176" cy="4383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223819" y="386789"/>
            <a:ext cx="19298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Methods</a:t>
            </a:r>
            <a:r>
              <a:rPr lang="en-GB" sz="2400" dirty="0" smtClean="0"/>
              <a:t> </a:t>
            </a:r>
          </a:p>
          <a:p>
            <a:pPr algn="ctr"/>
            <a:r>
              <a:rPr lang="en-GB" sz="2400" dirty="0" smtClean="0"/>
              <a:t>Soliloquy</a:t>
            </a:r>
          </a:p>
          <a:p>
            <a:pPr algn="ctr"/>
            <a:r>
              <a:rPr lang="en-GB" sz="2400" dirty="0" smtClean="0"/>
              <a:t>Parallel</a:t>
            </a:r>
          </a:p>
          <a:p>
            <a:pPr algn="ctr"/>
            <a:r>
              <a:rPr lang="en-GB" sz="2400" dirty="0" smtClean="0"/>
              <a:t>Foil  </a:t>
            </a:r>
          </a:p>
          <a:p>
            <a:pPr algn="ctr"/>
            <a:r>
              <a:rPr lang="en-GB" sz="2400" dirty="0" smtClean="0"/>
              <a:t>Contrast</a:t>
            </a:r>
          </a:p>
          <a:p>
            <a:pPr algn="ctr"/>
            <a:r>
              <a:rPr lang="en-GB" sz="2400" dirty="0" smtClean="0"/>
              <a:t>Rhyming couplets </a:t>
            </a:r>
          </a:p>
          <a:p>
            <a:pPr algn="ctr"/>
            <a:r>
              <a:rPr lang="en-GB" sz="2400" dirty="0" smtClean="0"/>
              <a:t>Imagery </a:t>
            </a:r>
          </a:p>
          <a:p>
            <a:pPr algn="ctr"/>
            <a:r>
              <a:rPr lang="en-GB" sz="2400" dirty="0" smtClean="0"/>
              <a:t>Imperatives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46839" y="280220"/>
            <a:ext cx="2254768" cy="3805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527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you finish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EVERY time you use a character’s name it has a capital letter. </a:t>
            </a:r>
          </a:p>
          <a:p>
            <a:r>
              <a:rPr lang="en-GB" dirty="0" smtClean="0"/>
              <a:t>Check that you have quotes from extract. </a:t>
            </a:r>
          </a:p>
          <a:p>
            <a:r>
              <a:rPr lang="en-GB" dirty="0" smtClean="0"/>
              <a:t>Have you looked at rest of play? </a:t>
            </a:r>
          </a:p>
          <a:p>
            <a:r>
              <a:rPr lang="en-GB" dirty="0" smtClean="0"/>
              <a:t>Have you said what we learn? </a:t>
            </a:r>
          </a:p>
          <a:p>
            <a:r>
              <a:rPr lang="en-GB" dirty="0" smtClean="0"/>
              <a:t>Are you saying what Shakespeare does? </a:t>
            </a:r>
          </a:p>
          <a:p>
            <a:r>
              <a:rPr lang="en-GB" dirty="0" smtClean="0"/>
              <a:t>Each paragraph needs to have a clear opening + closing line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24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894"/>
            <a:ext cx="11936506" cy="4820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Extract from Macbeth – </a:t>
            </a:r>
            <a:br>
              <a:rPr lang="en-GB" dirty="0" smtClean="0"/>
            </a:br>
            <a:r>
              <a:rPr lang="en-GB" dirty="0" smtClean="0"/>
              <a:t>Act 1 Scene 5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7224" y="250915"/>
            <a:ext cx="7624482" cy="63550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6413" y="3657600"/>
            <a:ext cx="33773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Underline the words which immediately jump out at you</a:t>
            </a:r>
          </a:p>
          <a:p>
            <a:endParaRPr lang="en-GB" sz="2000" dirty="0"/>
          </a:p>
          <a:p>
            <a:r>
              <a:rPr lang="en-GB" sz="2000" dirty="0" smtClean="0"/>
              <a:t>Where do we see her NOT act as Jacobean audience would expect?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589935" y="3539613"/>
            <a:ext cx="3583859" cy="2138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67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Task 1 – Expectations vs reality </a:t>
            </a:r>
            <a:endParaRPr lang="en-GB" b="1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4830863"/>
              </p:ext>
            </p:extLst>
          </p:nvPr>
        </p:nvGraphicFramePr>
        <p:xfrm>
          <a:off x="838200" y="1825623"/>
          <a:ext cx="6477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976571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Women</a:t>
                      </a:r>
                      <a:r>
                        <a:rPr lang="en-GB" sz="2400" baseline="0" dirty="0" smtClean="0"/>
                        <a:t> expected to behave / act in Jacobean era?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How Lady Macbeth is different? </a:t>
                      </a:r>
                      <a:endParaRPr lang="en-GB" sz="2400" dirty="0"/>
                    </a:p>
                  </a:txBody>
                  <a:tcPr/>
                </a:tc>
              </a:tr>
              <a:tr h="1800891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816646" y="2253328"/>
            <a:ext cx="3537154" cy="4351338"/>
          </a:xfrm>
        </p:spPr>
        <p:txBody>
          <a:bodyPr/>
          <a:lstStyle/>
          <a:p>
            <a:r>
              <a:rPr lang="en-GB" dirty="0" smtClean="0"/>
              <a:t>Fill in this table to show both your understanding of how audience EXPECT to see women + how Lady Macbeth SUBVERTS this.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4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Task 2 – Placing the extract in the play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1690688"/>
            <a:ext cx="11813458" cy="497558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What has happened so far? </a:t>
            </a:r>
          </a:p>
          <a:p>
            <a:r>
              <a:rPr lang="en-GB" dirty="0" smtClean="0"/>
              <a:t>_____________________________________________________________________________________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When does Lady Macbeth have the MOST control in her relationship with Macbeth? </a:t>
            </a:r>
          </a:p>
          <a:p>
            <a:r>
              <a:rPr lang="en-GB" dirty="0" smtClean="0"/>
              <a:t>_____________________________________________________________________________________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When do we see Lady Macbeth start to lose control – what does her husband stop telling her? </a:t>
            </a:r>
          </a:p>
          <a:p>
            <a:r>
              <a:rPr lang="en-GB" dirty="0" smtClean="0"/>
              <a:t>____________________________________________________________________________________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What does the sleepwalking scene show? Why is it written in prose? </a:t>
            </a:r>
          </a:p>
          <a:p>
            <a:r>
              <a:rPr lang="en-GB" dirty="0" smtClean="0"/>
              <a:t>____________________________________________________________________________________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What shows that Lady Macbeth has lost control – what final ‘unnatural’ action does she take? </a:t>
            </a:r>
          </a:p>
          <a:p>
            <a:r>
              <a:rPr lang="en-GB" dirty="0" smtClean="0"/>
              <a:t>________________________________________________________________________________________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8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Task 3 - Quick fire questions on extract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06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What bird is mentioned at the start of the extract? ____________</a:t>
            </a:r>
          </a:p>
          <a:p>
            <a:r>
              <a:rPr lang="en-GB" dirty="0" smtClean="0"/>
              <a:t>How does she describe Duncan’s entrance? __________________</a:t>
            </a:r>
          </a:p>
          <a:p>
            <a:r>
              <a:rPr lang="en-GB" dirty="0" smtClean="0"/>
              <a:t>Who does she call on? ___________________________</a:t>
            </a:r>
          </a:p>
          <a:p>
            <a:r>
              <a:rPr lang="en-GB" dirty="0" smtClean="0"/>
              <a:t>What emotion does she not want to feel? _____________________</a:t>
            </a:r>
          </a:p>
          <a:p>
            <a:r>
              <a:rPr lang="en-GB" dirty="0" smtClean="0"/>
              <a:t>How else does she refer to the spirits she calls to (alliteration!) _____________________</a:t>
            </a:r>
          </a:p>
          <a:p>
            <a:r>
              <a:rPr lang="en-GB" dirty="0" smtClean="0"/>
              <a:t>Find 3 examples of darkness imagery</a:t>
            </a:r>
          </a:p>
          <a:p>
            <a:r>
              <a:rPr lang="en-GB" dirty="0" smtClean="0"/>
              <a:t>_______________________   + ___________________________</a:t>
            </a:r>
          </a:p>
          <a:p>
            <a:r>
              <a:rPr lang="en-GB" dirty="0" smtClean="0"/>
              <a:t>_______________________</a:t>
            </a:r>
          </a:p>
          <a:p>
            <a:r>
              <a:rPr lang="en-GB" dirty="0" smtClean="0"/>
              <a:t>Who has Shakespeare paralleled her with here? 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87896" y="365125"/>
            <a:ext cx="16370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These will focus you on some of the key aspects!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10058400" y="365125"/>
            <a:ext cx="1769806" cy="1460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8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Task 4 – complete these quotes using words from side </a:t>
            </a:r>
            <a:endParaRPr lang="en-GB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852519"/>
            <a:ext cx="9099176" cy="4682752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/>
              <a:t>‘Stars, hide your fires, let not </a:t>
            </a:r>
            <a:r>
              <a:rPr lang="en-GB" dirty="0" smtClean="0"/>
              <a:t>__________ </a:t>
            </a:r>
            <a:r>
              <a:rPr lang="en-GB" dirty="0"/>
              <a:t>see my </a:t>
            </a:r>
            <a:r>
              <a:rPr lang="en-GB" dirty="0" smtClean="0"/>
              <a:t>______ </a:t>
            </a:r>
            <a:r>
              <a:rPr lang="en-GB" dirty="0"/>
              <a:t>and deep </a:t>
            </a:r>
            <a:r>
              <a:rPr lang="en-GB" dirty="0" smtClean="0"/>
              <a:t>desires.’ – Macbeth </a:t>
            </a:r>
          </a:p>
          <a:p>
            <a:r>
              <a:rPr lang="en-GB" dirty="0" smtClean="0"/>
              <a:t>‘I </a:t>
            </a:r>
            <a:r>
              <a:rPr lang="en-GB" dirty="0"/>
              <a:t>fear thy </a:t>
            </a:r>
            <a:r>
              <a:rPr lang="en-GB" dirty="0" smtClean="0"/>
              <a:t>_______ </a:t>
            </a:r>
            <a:r>
              <a:rPr lang="en-GB" dirty="0"/>
              <a:t>is too full </a:t>
            </a:r>
            <a:r>
              <a:rPr lang="en-GB" dirty="0" err="1"/>
              <a:t>o’th’milk</a:t>
            </a:r>
            <a:r>
              <a:rPr lang="en-GB" dirty="0"/>
              <a:t> of </a:t>
            </a:r>
            <a:r>
              <a:rPr lang="en-GB" dirty="0" smtClean="0"/>
              <a:t>_______ kindness’ – LM</a:t>
            </a:r>
          </a:p>
          <a:p>
            <a:r>
              <a:rPr lang="en-GB" dirty="0"/>
              <a:t>‘look like </a:t>
            </a:r>
            <a:r>
              <a:rPr lang="en-GB" dirty="0" err="1"/>
              <a:t>th’innocent</a:t>
            </a:r>
            <a:r>
              <a:rPr lang="en-GB" dirty="0"/>
              <a:t> </a:t>
            </a:r>
            <a:r>
              <a:rPr lang="en-GB" dirty="0" smtClean="0"/>
              <a:t>__________ </a:t>
            </a:r>
            <a:r>
              <a:rPr lang="en-GB" dirty="0"/>
              <a:t>but be the </a:t>
            </a:r>
            <a:r>
              <a:rPr lang="en-GB" dirty="0" smtClean="0"/>
              <a:t>__________ </a:t>
            </a:r>
            <a:r>
              <a:rPr lang="en-GB" dirty="0" err="1" smtClean="0"/>
              <a:t>under’t</a:t>
            </a:r>
            <a:r>
              <a:rPr lang="en-GB" dirty="0" smtClean="0"/>
              <a:t>’ –LM</a:t>
            </a:r>
          </a:p>
          <a:p>
            <a:r>
              <a:rPr lang="en-GB" dirty="0" smtClean="0"/>
              <a:t>‘</a:t>
            </a:r>
            <a:r>
              <a:rPr lang="en-GB" dirty="0"/>
              <a:t>I would, while it was smiling … have </a:t>
            </a:r>
            <a:r>
              <a:rPr lang="en-GB" dirty="0" smtClean="0"/>
              <a:t>_________ </a:t>
            </a:r>
            <a:r>
              <a:rPr lang="en-GB" dirty="0"/>
              <a:t>my nipple from his boneless gums and </a:t>
            </a:r>
            <a:r>
              <a:rPr lang="en-GB" dirty="0" smtClean="0"/>
              <a:t>________ </a:t>
            </a:r>
            <a:r>
              <a:rPr lang="en-GB" dirty="0"/>
              <a:t>the brains out’. </a:t>
            </a:r>
            <a:r>
              <a:rPr lang="en-GB" dirty="0" smtClean="0"/>
              <a:t>–LM</a:t>
            </a:r>
          </a:p>
          <a:p>
            <a:r>
              <a:rPr lang="en-GB" dirty="0"/>
              <a:t>‘My hands are of your colour, but I </a:t>
            </a:r>
            <a:r>
              <a:rPr lang="en-GB" dirty="0" smtClean="0"/>
              <a:t>________ </a:t>
            </a:r>
            <a:r>
              <a:rPr lang="en-GB" dirty="0"/>
              <a:t>to wear a heart so </a:t>
            </a:r>
            <a:r>
              <a:rPr lang="en-GB" dirty="0" smtClean="0"/>
              <a:t>_________’ – LM</a:t>
            </a:r>
          </a:p>
          <a:p>
            <a:r>
              <a:rPr lang="en-GB" dirty="0"/>
              <a:t>‘Are you a </a:t>
            </a:r>
            <a:r>
              <a:rPr lang="en-GB" dirty="0" smtClean="0"/>
              <a:t>______?’ – LM </a:t>
            </a:r>
          </a:p>
          <a:p>
            <a:r>
              <a:rPr lang="en-GB" dirty="0" smtClean="0"/>
              <a:t> </a:t>
            </a:r>
            <a:r>
              <a:rPr lang="en-GB" dirty="0"/>
              <a:t>‘Out, damned spot! </a:t>
            </a:r>
            <a:r>
              <a:rPr lang="en-GB" dirty="0" smtClean="0"/>
              <a:t>______, </a:t>
            </a:r>
            <a:r>
              <a:rPr lang="en-GB" dirty="0"/>
              <a:t>I say’ </a:t>
            </a:r>
            <a:r>
              <a:rPr lang="en-GB" dirty="0" smtClean="0"/>
              <a:t>-LM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453281" y="1801906"/>
            <a:ext cx="26221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human</a:t>
            </a:r>
          </a:p>
          <a:p>
            <a:r>
              <a:rPr lang="en-GB" sz="2400" dirty="0" smtClean="0"/>
              <a:t>Light</a:t>
            </a:r>
          </a:p>
          <a:p>
            <a:r>
              <a:rPr lang="en-GB" sz="2400" dirty="0" smtClean="0"/>
              <a:t>dashed</a:t>
            </a:r>
          </a:p>
          <a:p>
            <a:r>
              <a:rPr lang="en-GB" sz="2400" dirty="0" smtClean="0"/>
              <a:t>Flower</a:t>
            </a:r>
          </a:p>
          <a:p>
            <a:r>
              <a:rPr lang="en-GB" sz="2400" dirty="0" smtClean="0"/>
              <a:t>white</a:t>
            </a:r>
          </a:p>
          <a:p>
            <a:r>
              <a:rPr lang="en-GB" sz="2400" dirty="0" smtClean="0"/>
              <a:t>plucked</a:t>
            </a:r>
          </a:p>
          <a:p>
            <a:r>
              <a:rPr lang="en-GB" sz="2400" dirty="0" smtClean="0"/>
              <a:t>Nature</a:t>
            </a:r>
          </a:p>
          <a:p>
            <a:r>
              <a:rPr lang="en-GB" sz="2400" dirty="0" smtClean="0"/>
              <a:t>Shame</a:t>
            </a:r>
          </a:p>
          <a:p>
            <a:r>
              <a:rPr lang="en-GB" sz="2400" dirty="0" smtClean="0"/>
              <a:t>Man </a:t>
            </a:r>
            <a:endParaRPr lang="en-GB" sz="2400" dirty="0"/>
          </a:p>
          <a:p>
            <a:r>
              <a:rPr lang="en-GB" sz="2400" dirty="0" smtClean="0"/>
              <a:t>Serpent</a:t>
            </a:r>
          </a:p>
          <a:p>
            <a:r>
              <a:rPr lang="en-GB" sz="2400" dirty="0" smtClean="0"/>
              <a:t>Out </a:t>
            </a:r>
          </a:p>
          <a:p>
            <a:r>
              <a:rPr lang="en-GB" sz="2400" dirty="0" smtClean="0"/>
              <a:t>Black 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9453281" y="1690688"/>
            <a:ext cx="2138084" cy="48445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13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Task </a:t>
            </a:r>
            <a:r>
              <a:rPr lang="en-GB" b="1" u="sng" dirty="0"/>
              <a:t>5</a:t>
            </a:r>
            <a:r>
              <a:rPr lang="en-GB" b="1" u="sng" dirty="0" smtClean="0"/>
              <a:t> – Lady Macbeth + Lady Macduff</a:t>
            </a:r>
            <a:br>
              <a:rPr lang="en-GB" b="1" u="sng" dirty="0" smtClean="0"/>
            </a:br>
            <a:r>
              <a:rPr lang="en-GB" dirty="0" smtClean="0"/>
              <a:t>We know that Shakespeare has created a con______________ between these characters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59" y="2112355"/>
            <a:ext cx="111655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How do we see differences between</a:t>
            </a:r>
          </a:p>
          <a:p>
            <a:pPr marL="0" indent="0">
              <a:buNone/>
            </a:pPr>
            <a:r>
              <a:rPr lang="en-GB" dirty="0" smtClean="0"/>
              <a:t>them based on this extract?  Use these points to help fill this in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203208"/>
              </p:ext>
            </p:extLst>
          </p:nvPr>
        </p:nvGraphicFramePr>
        <p:xfrm>
          <a:off x="270433" y="3259613"/>
          <a:ext cx="8622844" cy="342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1422"/>
                <a:gridCol w="4311422"/>
              </a:tblGrid>
              <a:tr h="69156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Lady</a:t>
                      </a:r>
                      <a:r>
                        <a:rPr lang="en-GB" sz="3200" baseline="0" dirty="0" smtClean="0"/>
                        <a:t> Macbeth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Lady</a:t>
                      </a:r>
                      <a:r>
                        <a:rPr lang="en-GB" sz="3200" baseline="0" dirty="0" smtClean="0"/>
                        <a:t> Macduff </a:t>
                      </a:r>
                      <a:endParaRPr lang="en-GB" sz="3200" dirty="0"/>
                    </a:p>
                  </a:txBody>
                  <a:tcPr/>
                </a:tc>
              </a:tr>
              <a:tr h="2729844">
                <a:tc>
                  <a:txBody>
                    <a:bodyPr/>
                    <a:lstStyle/>
                    <a:p>
                      <a:r>
                        <a:rPr lang="en-GB" dirty="0" smtClean="0"/>
                        <a:t>Raven =</a:t>
                      </a:r>
                      <a:r>
                        <a:rPr lang="en-GB" baseline="0" dirty="0" smtClean="0"/>
                        <a:t> death 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Unsex – lose femininity 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Milk for gall – NOT provide 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Associations with hell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 stage with children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Recognises</a:t>
                      </a:r>
                      <a:r>
                        <a:rPr lang="en-GB" baseline="0" dirty="0" smtClean="0"/>
                        <a:t> lack of power as female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Strong relationship with son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Knows she is innocent 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10916" y="2271252"/>
            <a:ext cx="17403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 else does Lady Macbeth use violent verbs towards children? </a:t>
            </a:r>
          </a:p>
          <a:p>
            <a:r>
              <a:rPr lang="en-GB" dirty="0" smtClean="0"/>
              <a:t>How does this contrast Lady Macduff?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035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65" y="392485"/>
            <a:ext cx="11665973" cy="1325563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Task 6 – Lady Macbeth + witches </a:t>
            </a:r>
            <a:br>
              <a:rPr lang="en-GB" b="1" u="sng" dirty="0" smtClean="0"/>
            </a:br>
            <a:r>
              <a:rPr lang="en-GB" dirty="0" smtClean="0"/>
              <a:t>We know that Shakespeare has created a con______________/ par________ between these characters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59" y="2112355"/>
            <a:ext cx="540123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How do we see similarities between them in THIS extract?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801494"/>
              </p:ext>
            </p:extLst>
          </p:nvPr>
        </p:nvGraphicFramePr>
        <p:xfrm>
          <a:off x="112059" y="3044461"/>
          <a:ext cx="6996664" cy="37366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8332"/>
                <a:gridCol w="3498332"/>
              </a:tblGrid>
              <a:tr h="62773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Lady</a:t>
                      </a:r>
                      <a:r>
                        <a:rPr lang="en-GB" sz="3200" baseline="0" dirty="0" smtClean="0"/>
                        <a:t> Macbeth 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/>
                        <a:t>Witches </a:t>
                      </a:r>
                      <a:endParaRPr lang="en-GB" sz="3200" dirty="0"/>
                    </a:p>
                  </a:txBody>
                  <a:tcPr/>
                </a:tc>
              </a:tr>
              <a:tr h="2477885">
                <a:tc>
                  <a:txBody>
                    <a:bodyPr/>
                    <a:lstStyle/>
                    <a:p>
                      <a:r>
                        <a:rPr lang="en-GB" dirty="0" smtClean="0"/>
                        <a:t>What animal</a:t>
                      </a:r>
                      <a:r>
                        <a:rPr lang="en-GB" baseline="0" dirty="0" smtClean="0"/>
                        <a:t> associated with? </a:t>
                      </a:r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Who does she call on? 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How know doesn’t want to feel guilt?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Images of hell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When did we see witches using animals – what</a:t>
                      </a:r>
                      <a:r>
                        <a:rPr lang="en-GB" baseline="0" dirty="0" smtClean="0"/>
                        <a:t> making? 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Who are the witches</a:t>
                      </a:r>
                      <a:r>
                        <a:rPr lang="en-GB" baseline="0" dirty="0" smtClean="0"/>
                        <a:t> linked to?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How see them get revenge</a:t>
                      </a:r>
                      <a:r>
                        <a:rPr lang="en-GB" baseline="0" dirty="0" smtClean="0"/>
                        <a:t> on other woman? Foreshadow!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What are the witches</a:t>
                      </a:r>
                      <a:r>
                        <a:rPr lang="en-GB" baseline="0" dirty="0" smtClean="0"/>
                        <a:t>? 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92180" y="2285999"/>
            <a:ext cx="44982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Both behave unnaturally! </a:t>
            </a:r>
          </a:p>
          <a:p>
            <a:r>
              <a:rPr lang="en-GB" dirty="0" smtClean="0"/>
              <a:t>Who was this to please? </a:t>
            </a:r>
          </a:p>
          <a:p>
            <a:r>
              <a:rPr lang="en-GB" dirty="0" smtClean="0"/>
              <a:t>______________________</a:t>
            </a:r>
          </a:p>
          <a:p>
            <a:r>
              <a:rPr lang="en-GB" dirty="0" smtClean="0"/>
              <a:t>What do we know about Jacobean audience? </a:t>
            </a:r>
          </a:p>
          <a:p>
            <a:r>
              <a:rPr lang="en-GB" dirty="0" smtClean="0"/>
              <a:t>__________________________________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How are these quotes similar? </a:t>
            </a:r>
          </a:p>
          <a:p>
            <a:endParaRPr lang="en-GB" dirty="0"/>
          </a:p>
          <a:p>
            <a:r>
              <a:rPr lang="en-GB" dirty="0" smtClean="0"/>
              <a:t>‘Fair is foul and foul is fair.’</a:t>
            </a:r>
          </a:p>
          <a:p>
            <a:r>
              <a:rPr lang="en-GB" dirty="0" smtClean="0"/>
              <a:t>‘Look like the innocent flower but be the serpent </a:t>
            </a:r>
            <a:r>
              <a:rPr lang="en-GB" dirty="0" err="1" smtClean="0"/>
              <a:t>under’t</a:t>
            </a:r>
            <a:r>
              <a:rPr lang="en-GB" dirty="0" smtClean="0"/>
              <a:t>’. </a:t>
            </a:r>
          </a:p>
          <a:p>
            <a:endParaRPr lang="en-GB" dirty="0"/>
          </a:p>
          <a:p>
            <a:r>
              <a:rPr lang="en-GB" dirty="0" smtClean="0"/>
              <a:t>_______________________________________________________________________________________________________________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88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Task 7 – 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Quote 1  - “Unsex me here’ </a:t>
            </a:r>
          </a:p>
          <a:p>
            <a:endParaRPr lang="en-GB" dirty="0"/>
          </a:p>
          <a:p>
            <a:r>
              <a:rPr lang="en-GB" dirty="0" smtClean="0"/>
              <a:t>What does this show? ____________________________________________</a:t>
            </a:r>
          </a:p>
          <a:p>
            <a:r>
              <a:rPr lang="en-GB" dirty="0" smtClean="0"/>
              <a:t>What does she want taken away from her? __________________</a:t>
            </a:r>
          </a:p>
          <a:p>
            <a:r>
              <a:rPr lang="en-GB" dirty="0" smtClean="0"/>
              <a:t>Why does she want this removed? ________________________________</a:t>
            </a:r>
          </a:p>
          <a:p>
            <a:r>
              <a:rPr lang="en-GB" dirty="0" smtClean="0"/>
              <a:t>How does this create a role reversal in genders? _______________________</a:t>
            </a:r>
          </a:p>
          <a:p>
            <a:r>
              <a:rPr lang="en-GB" dirty="0" smtClean="0"/>
              <a:t>How is she not acting as Jacobean audience would expect? </a:t>
            </a:r>
          </a:p>
          <a:p>
            <a:r>
              <a:rPr lang="en-GB" dirty="0" smtClean="0"/>
              <a:t>___________________________________________________________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74542" y="811161"/>
            <a:ext cx="1741611" cy="1209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203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1371</Words>
  <Application>Microsoft Office PowerPoint</Application>
  <PresentationFormat>Widescreen</PresentationFormat>
  <Paragraphs>244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Extract from Macbeth –  Act 1 Scene 5 </vt:lpstr>
      <vt:lpstr>Task 1 – Expectations vs reality </vt:lpstr>
      <vt:lpstr>Task 2 – Placing the extract in the play </vt:lpstr>
      <vt:lpstr>Task 3 - Quick fire questions on extract </vt:lpstr>
      <vt:lpstr>Task 4 – complete these quotes using words from side </vt:lpstr>
      <vt:lpstr>Task 5 – Lady Macbeth + Lady Macduff We know that Shakespeare has created a con______________ between these characters </vt:lpstr>
      <vt:lpstr>Task 6 – Lady Macbeth + witches  We know that Shakespeare has created a con______________/ par________ between these characters </vt:lpstr>
      <vt:lpstr>Task 7 – Quote exploding Saying a lot about a little! </vt:lpstr>
      <vt:lpstr>Task 7 – Quote exploding Saying a lot about a little! </vt:lpstr>
      <vt:lpstr>Task 7 – Quote exploding Saying a lot about a little! </vt:lpstr>
      <vt:lpstr>Task 8 – Imagery </vt:lpstr>
      <vt:lpstr>Task 9  </vt:lpstr>
      <vt:lpstr>Task 10 – Write up - Essay plan to follow </vt:lpstr>
      <vt:lpstr>Getting started </vt:lpstr>
      <vt:lpstr>Before you finish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natalie</dc:creator>
  <cp:lastModifiedBy>natalie abraham</cp:lastModifiedBy>
  <cp:revision>19</cp:revision>
  <dcterms:created xsi:type="dcterms:W3CDTF">2017-01-23T21:30:02Z</dcterms:created>
  <dcterms:modified xsi:type="dcterms:W3CDTF">2022-11-06T11:05:45Z</dcterms:modified>
</cp:coreProperties>
</file>