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1" r:id="rId21"/>
    <p:sldId id="275" r:id="rId22"/>
    <p:sldId id="276" r:id="rId23"/>
    <p:sldId id="277" r:id="rId24"/>
    <p:sldId id="278" r:id="rId25"/>
    <p:sldId id="279" r:id="rId26"/>
    <p:sldId id="283" r:id="rId27"/>
    <p:sldId id="282" r:id="rId28"/>
    <p:sldId id="28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52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416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05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1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93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78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448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02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73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98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469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9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52808" y="192544"/>
            <a:ext cx="9144000" cy="2387600"/>
          </a:xfrm>
        </p:spPr>
        <p:txBody>
          <a:bodyPr/>
          <a:lstStyle/>
          <a:p>
            <a:r>
              <a:rPr lang="en-GB" dirty="0" smtClean="0"/>
              <a:t>Literature </a:t>
            </a:r>
            <a:br>
              <a:rPr lang="en-GB" dirty="0" smtClean="0"/>
            </a:br>
            <a:r>
              <a:rPr lang="en-GB" dirty="0" smtClean="0"/>
              <a:t>Preparation Pack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9765" y="2580144"/>
            <a:ext cx="9144000" cy="1655762"/>
          </a:xfrm>
        </p:spPr>
        <p:txBody>
          <a:bodyPr/>
          <a:lstStyle/>
          <a:p>
            <a:r>
              <a:rPr lang="en-GB" dirty="0" smtClean="0"/>
              <a:t>An Inspector Calls 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24649" y="811965"/>
            <a:ext cx="43971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/>
              <a:t>Paper 2 – 2 hr 15 mins = 60%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Section A – An Inspector Calls = 45 mins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Section B – Poetry Anthology – Love and Relationships – 45 mins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Section C – Unseen Poetry – 45 mins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2439" y="3525915"/>
            <a:ext cx="4444369" cy="28836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270" y="3525915"/>
            <a:ext cx="2198594" cy="32978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12694" y="5943600"/>
            <a:ext cx="2240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Don’t forget to use your Revision Guide to help you if stuck!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6217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you say </a:t>
            </a:r>
            <a:br>
              <a:rPr lang="en-GB" dirty="0" smtClean="0"/>
            </a:br>
            <a:r>
              <a:rPr lang="en-GB" dirty="0" smtClean="0"/>
              <a:t>about this quote?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4320822" cy="4676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‘These ________ aren’t _______________________ - they’re _______________’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_____________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889" y="346428"/>
            <a:ext cx="5413717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846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you say </a:t>
            </a:r>
            <a:br>
              <a:rPr lang="en-GB" dirty="0" smtClean="0"/>
            </a:br>
            <a:r>
              <a:rPr lang="en-GB" dirty="0" smtClean="0"/>
              <a:t>about this quote?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4320822" cy="4676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‘You’re just the kind of son- ______________ I’ve _____________________________________________’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________________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889" y="346428"/>
            <a:ext cx="5413717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910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you say </a:t>
            </a:r>
            <a:br>
              <a:rPr lang="en-GB" dirty="0" smtClean="0"/>
            </a:br>
            <a:r>
              <a:rPr lang="en-GB" dirty="0" smtClean="0"/>
              <a:t>about this quote?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4320822" cy="4676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‘My G________!’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‘How ___________!’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_______ and __________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889" y="346428"/>
            <a:ext cx="5413717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754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you say </a:t>
            </a:r>
            <a:br>
              <a:rPr lang="en-GB" dirty="0" smtClean="0"/>
            </a:br>
            <a:r>
              <a:rPr lang="en-GB" dirty="0" smtClean="0"/>
              <a:t>about this quote?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4320822" cy="4676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‘He _____________’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________________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889" y="346428"/>
            <a:ext cx="5413717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06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you say </a:t>
            </a:r>
            <a:br>
              <a:rPr lang="en-GB" dirty="0" smtClean="0"/>
            </a:br>
            <a:r>
              <a:rPr lang="en-GB" dirty="0" smtClean="0"/>
              <a:t>about this quote?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4320822" cy="4676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‘You mustn’t _______________ a kind of _________ between _____________________________________________’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________________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889" y="346428"/>
            <a:ext cx="5413717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214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you say </a:t>
            </a:r>
            <a:br>
              <a:rPr lang="en-GB" dirty="0" smtClean="0"/>
            </a:br>
            <a:r>
              <a:rPr lang="en-GB" dirty="0" smtClean="0"/>
              <a:t>about this quote?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4320822" cy="4676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‘There are ______________________________________________of ______________________________ still left with us’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________________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889" y="346428"/>
            <a:ext cx="5413717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616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you say </a:t>
            </a:r>
            <a:br>
              <a:rPr lang="en-GB" dirty="0" smtClean="0"/>
            </a:br>
            <a:r>
              <a:rPr lang="en-GB" dirty="0" smtClean="0"/>
              <a:t>about this quote?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4320822" cy="4676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‘they will be taught it in _____________________________________________’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________________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889" y="346428"/>
            <a:ext cx="5413717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380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you say </a:t>
            </a:r>
            <a:br>
              <a:rPr lang="en-GB" dirty="0" smtClean="0"/>
            </a:br>
            <a:r>
              <a:rPr lang="en-GB" dirty="0" smtClean="0"/>
              <a:t>about this quote?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4320822" cy="4676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‘We don’t ______________</a:t>
            </a:r>
          </a:p>
          <a:p>
            <a:pPr marL="0" indent="0">
              <a:buNone/>
            </a:pPr>
            <a:r>
              <a:rPr lang="en-GB" dirty="0" smtClean="0"/>
              <a:t>We are ________________</a:t>
            </a:r>
          </a:p>
          <a:p>
            <a:pPr marL="0" indent="0">
              <a:buNone/>
            </a:pPr>
            <a:r>
              <a:rPr lang="en-GB" dirty="0" smtClean="0"/>
              <a:t>We are r_______________’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________________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889" y="346428"/>
            <a:ext cx="5413717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088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you say </a:t>
            </a:r>
            <a:br>
              <a:rPr lang="en-GB" dirty="0" smtClean="0"/>
            </a:br>
            <a:r>
              <a:rPr lang="en-GB" dirty="0" smtClean="0"/>
              <a:t>about this quote?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4320822" cy="46767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‘You’re not the _______________ a chap can ____________________________________________’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‘You __________ her - _________ you, ___________’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________________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889" y="346428"/>
            <a:ext cx="5413717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157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you say </a:t>
            </a:r>
            <a:br>
              <a:rPr lang="en-GB" dirty="0" smtClean="0"/>
            </a:br>
            <a:r>
              <a:rPr lang="en-GB" dirty="0" smtClean="0"/>
              <a:t>about this quote?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4320822" cy="4676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‘We’ve been ________’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‘There’s every ex________ for what we did’.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________________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889" y="346428"/>
            <a:ext cx="5413717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361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Lighting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320822" cy="435133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Why does it start ‘pink and intimate’?   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Why does it get brighter and harder? </a:t>
            </a:r>
          </a:p>
          <a:p>
            <a:endParaRPr lang="en-GB" dirty="0"/>
          </a:p>
          <a:p>
            <a:r>
              <a:rPr lang="en-GB" dirty="0" smtClean="0"/>
              <a:t>Who does the light change have the biggest impact on?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773334" y="365125"/>
            <a:ext cx="5260622" cy="60140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r>
              <a:rPr lang="en-GB" sz="3200" dirty="0" smtClean="0"/>
              <a:t>________________________________________________________________________</a:t>
            </a:r>
            <a:endParaRPr lang="en-GB" sz="3200" dirty="0"/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889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966" y="0"/>
            <a:ext cx="10515600" cy="1325563"/>
          </a:xfrm>
        </p:spPr>
        <p:txBody>
          <a:bodyPr/>
          <a:lstStyle/>
          <a:p>
            <a:r>
              <a:rPr lang="en-GB" dirty="0" smtClean="0"/>
              <a:t>Essay snapshot - Inspector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133155"/>
              </p:ext>
            </p:extLst>
          </p:nvPr>
        </p:nvGraphicFramePr>
        <p:xfrm>
          <a:off x="712076" y="1097280"/>
          <a:ext cx="105156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65"/>
                <a:gridCol w="776343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Para Topic 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 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Why</a:t>
                      </a:r>
                      <a:r>
                        <a:rPr lang="en-GB" sz="2400" baseline="0" dirty="0" smtClean="0"/>
                        <a:t> does he enter when he does?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How the</a:t>
                      </a:r>
                      <a:r>
                        <a:rPr lang="en-GB" sz="2400" baseline="0" dirty="0" smtClean="0"/>
                        <a:t> older generation respond to him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How the younger generation respond to him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How he</a:t>
                      </a:r>
                      <a:r>
                        <a:rPr lang="en-GB" sz="2400" baseline="0" dirty="0" smtClean="0"/>
                        <a:t> </a:t>
                      </a:r>
                      <a:r>
                        <a:rPr lang="en-GB" sz="2400" dirty="0" smtClean="0"/>
                        <a:t>links to Eva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Speeches at the end</a:t>
                      </a:r>
                    </a:p>
                    <a:p>
                      <a:r>
                        <a:rPr lang="en-GB" sz="2400" dirty="0" smtClean="0"/>
                        <a:t>Devices</a:t>
                      </a:r>
                      <a:r>
                        <a:rPr lang="en-GB" sz="2400" baseline="0" dirty="0" smtClean="0"/>
                        <a:t> in these!</a:t>
                      </a:r>
                      <a:r>
                        <a:rPr lang="en-GB" sz="2400" dirty="0" smtClean="0"/>
                        <a:t>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Structure + staging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14447" y="365125"/>
            <a:ext cx="3039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Summarise your paragraph down to one line.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300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 smtClean="0"/>
              <a:t>Essay snapshot – Mr Birling 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832812"/>
              </p:ext>
            </p:extLst>
          </p:nvPr>
        </p:nvGraphicFramePr>
        <p:xfrm>
          <a:off x="744070" y="1249862"/>
          <a:ext cx="11062447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287"/>
                <a:gridCol w="816716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Para Topic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Start – how behave at start?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Respond to others at start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Treat</a:t>
                      </a:r>
                      <a:r>
                        <a:rPr lang="en-GB" sz="2400" baseline="0" dirty="0" smtClean="0"/>
                        <a:t> Eva + react to death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Respond to</a:t>
                      </a:r>
                      <a:r>
                        <a:rPr lang="en-GB" sz="2400" baseline="0" dirty="0" smtClean="0"/>
                        <a:t> Inspector </a:t>
                      </a:r>
                      <a:r>
                        <a:rPr lang="en-GB" sz="2400" dirty="0" smtClean="0"/>
                        <a:t>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 smtClean="0"/>
                    </a:p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End when</a:t>
                      </a:r>
                      <a:r>
                        <a:rPr lang="en-GB" sz="2400" baseline="0" dirty="0" smtClean="0"/>
                        <a:t> Inspector leaves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Structure + staging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 smtClean="0"/>
                    </a:p>
                    <a:p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014447" y="365125"/>
            <a:ext cx="3039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Summarise your paragraph down to one line.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80878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 smtClean="0"/>
              <a:t>Essay snapshot – Mrs Birling 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744070" y="1249862"/>
          <a:ext cx="11062447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287"/>
                <a:gridCol w="816716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Para Topic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Start – how behave at start?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Respond to others at start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Treat</a:t>
                      </a:r>
                      <a:r>
                        <a:rPr lang="en-GB" sz="2400" baseline="0" dirty="0" smtClean="0"/>
                        <a:t> Eva + react to death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Respond to</a:t>
                      </a:r>
                      <a:r>
                        <a:rPr lang="en-GB" sz="2400" baseline="0" dirty="0" smtClean="0"/>
                        <a:t> Inspector </a:t>
                      </a:r>
                      <a:r>
                        <a:rPr lang="en-GB" sz="2400" dirty="0" smtClean="0"/>
                        <a:t>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 smtClean="0"/>
                    </a:p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End when</a:t>
                      </a:r>
                      <a:r>
                        <a:rPr lang="en-GB" sz="2400" baseline="0" dirty="0" smtClean="0"/>
                        <a:t> Inspector leaves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Structure + staging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 smtClean="0"/>
                    </a:p>
                    <a:p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014447" y="365125"/>
            <a:ext cx="3039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Summarise your paragraph down to one line.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35891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 smtClean="0"/>
              <a:t>Essay snapshot – Sheila Birling 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744070" y="1249862"/>
          <a:ext cx="11062447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287"/>
                <a:gridCol w="816716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Para Topic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Start – how behave at start?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Respond to others at start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Treat</a:t>
                      </a:r>
                      <a:r>
                        <a:rPr lang="en-GB" sz="2400" baseline="0" dirty="0" smtClean="0"/>
                        <a:t> Eva + react to death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Respond to</a:t>
                      </a:r>
                      <a:r>
                        <a:rPr lang="en-GB" sz="2400" baseline="0" dirty="0" smtClean="0"/>
                        <a:t> Inspector </a:t>
                      </a:r>
                      <a:r>
                        <a:rPr lang="en-GB" sz="2400" dirty="0" smtClean="0"/>
                        <a:t>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 smtClean="0"/>
                    </a:p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End when</a:t>
                      </a:r>
                      <a:r>
                        <a:rPr lang="en-GB" sz="2400" baseline="0" dirty="0" smtClean="0"/>
                        <a:t> Inspector leaves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Structure + staging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 smtClean="0"/>
                    </a:p>
                    <a:p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014447" y="365125"/>
            <a:ext cx="3039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Summarise your paragraph down to one line.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26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 smtClean="0"/>
              <a:t>Essay snapshot – Eric Birling 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744070" y="1249862"/>
          <a:ext cx="11062447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287"/>
                <a:gridCol w="816716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Para Topic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Start – how behave at start?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Respond to others at start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Treat</a:t>
                      </a:r>
                      <a:r>
                        <a:rPr lang="en-GB" sz="2400" baseline="0" dirty="0" smtClean="0"/>
                        <a:t> Eva + react to death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Respond to</a:t>
                      </a:r>
                      <a:r>
                        <a:rPr lang="en-GB" sz="2400" baseline="0" dirty="0" smtClean="0"/>
                        <a:t> Inspector </a:t>
                      </a:r>
                      <a:r>
                        <a:rPr lang="en-GB" sz="2400" dirty="0" smtClean="0"/>
                        <a:t>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 smtClean="0"/>
                    </a:p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End when</a:t>
                      </a:r>
                      <a:r>
                        <a:rPr lang="en-GB" sz="2400" baseline="0" dirty="0" smtClean="0"/>
                        <a:t> Inspector leaves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Structure + staging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 smtClean="0"/>
                    </a:p>
                    <a:p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014447" y="365125"/>
            <a:ext cx="3039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Summarise your paragraph down to one line.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221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 smtClean="0"/>
              <a:t>Essay snapshot – Gerald Croft  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744070" y="1249862"/>
          <a:ext cx="11062447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287"/>
                <a:gridCol w="816716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Para Topic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Start – how behave at start?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Respond to others at start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Treat</a:t>
                      </a:r>
                      <a:r>
                        <a:rPr lang="en-GB" sz="2400" baseline="0" dirty="0" smtClean="0"/>
                        <a:t> Eva + react to death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Respond to</a:t>
                      </a:r>
                      <a:r>
                        <a:rPr lang="en-GB" sz="2400" baseline="0" dirty="0" smtClean="0"/>
                        <a:t> Inspector </a:t>
                      </a:r>
                      <a:r>
                        <a:rPr lang="en-GB" sz="2400" dirty="0" smtClean="0"/>
                        <a:t>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 smtClean="0"/>
                    </a:p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End when</a:t>
                      </a:r>
                      <a:r>
                        <a:rPr lang="en-GB" sz="2400" baseline="0" dirty="0" smtClean="0"/>
                        <a:t> Inspector leaves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Structure + staging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 smtClean="0"/>
                    </a:p>
                    <a:p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014447" y="365125"/>
            <a:ext cx="3039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Summarise your paragraph down to one line.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827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 used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965" y="1825624"/>
            <a:ext cx="10963835" cy="4602069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Why is the names important? </a:t>
            </a:r>
          </a:p>
          <a:p>
            <a:r>
              <a:rPr lang="en-GB" dirty="0" smtClean="0"/>
              <a:t>Eva Smith - _______________________________</a:t>
            </a:r>
          </a:p>
          <a:p>
            <a:r>
              <a:rPr lang="en-GB" dirty="0" smtClean="0"/>
              <a:t>Daisy Renton - _____________________________</a:t>
            </a:r>
          </a:p>
          <a:p>
            <a:r>
              <a:rPr lang="en-GB" dirty="0" smtClean="0"/>
              <a:t>Inspector Goole - _________________________</a:t>
            </a:r>
          </a:p>
          <a:p>
            <a:r>
              <a:rPr lang="en-GB" dirty="0" smtClean="0"/>
              <a:t>Why does Mr Birling repeat ‘hard headed business man?’</a:t>
            </a:r>
          </a:p>
          <a:p>
            <a:r>
              <a:rPr lang="en-GB" dirty="0" smtClean="0"/>
              <a:t>_______________________________________________________________________________________</a:t>
            </a:r>
          </a:p>
          <a:p>
            <a:r>
              <a:rPr lang="en-GB" dirty="0" smtClean="0"/>
              <a:t>Why does Priestley use dramatic irony on Mr Birling’s predictions? </a:t>
            </a:r>
          </a:p>
          <a:p>
            <a:r>
              <a:rPr lang="en-GB" dirty="0" smtClean="0"/>
              <a:t>_______________________________________________________________________________________</a:t>
            </a:r>
          </a:p>
          <a:p>
            <a:r>
              <a:rPr lang="en-GB" dirty="0" smtClean="0"/>
              <a:t>How do we see a role reversal created between the generations? </a:t>
            </a:r>
          </a:p>
          <a:p>
            <a:r>
              <a:rPr lang="en-GB" dirty="0" smtClean="0"/>
              <a:t>_______________________________________________________________________________________</a:t>
            </a:r>
          </a:p>
          <a:p>
            <a:r>
              <a:rPr lang="en-GB" dirty="0" smtClean="0"/>
              <a:t>How do we see a cyclical structure? </a:t>
            </a:r>
          </a:p>
          <a:p>
            <a:r>
              <a:rPr lang="en-GB" dirty="0" smtClean="0"/>
              <a:t>_______________________________________________________________________________________</a:t>
            </a:r>
          </a:p>
          <a:p>
            <a:r>
              <a:rPr lang="en-GB" dirty="0" smtClean="0"/>
              <a:t>Why is this important? </a:t>
            </a:r>
          </a:p>
          <a:p>
            <a:r>
              <a:rPr lang="en-GB" dirty="0" smtClean="0"/>
              <a:t>_______________________________________________________________________________________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37185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task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now have an essay plan for every character. </a:t>
            </a:r>
          </a:p>
          <a:p>
            <a:endParaRPr lang="en-GB" dirty="0"/>
          </a:p>
          <a:p>
            <a:r>
              <a:rPr lang="en-GB" dirty="0" smtClean="0"/>
              <a:t>Who do you think you would find the most difficult to write up? </a:t>
            </a:r>
          </a:p>
          <a:p>
            <a:r>
              <a:rPr lang="en-GB" dirty="0" smtClean="0"/>
              <a:t>___________________________</a:t>
            </a:r>
          </a:p>
          <a:p>
            <a:endParaRPr lang="en-GB" dirty="0"/>
          </a:p>
          <a:p>
            <a:r>
              <a:rPr lang="en-GB" dirty="0" smtClean="0"/>
              <a:t>This is who you are going to complete your essay on.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4089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8918" y="1116105"/>
            <a:ext cx="3576918" cy="34962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6441141" y="252318"/>
            <a:ext cx="5244353" cy="58795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918" y="-30536"/>
            <a:ext cx="10515600" cy="1325563"/>
          </a:xfrm>
        </p:spPr>
        <p:txBody>
          <a:bodyPr/>
          <a:lstStyle/>
          <a:p>
            <a:r>
              <a:rPr lang="en-GB" dirty="0" smtClean="0"/>
              <a:t>Here to help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535271" y="252318"/>
            <a:ext cx="5394511" cy="5771963"/>
          </a:xfrm>
        </p:spPr>
        <p:txBody>
          <a:bodyPr>
            <a:normAutofit/>
          </a:bodyPr>
          <a:lstStyle/>
          <a:p>
            <a:r>
              <a:rPr lang="en-GB" dirty="0" smtClean="0"/>
              <a:t>Priestley shows us that ….. </a:t>
            </a:r>
          </a:p>
          <a:p>
            <a:r>
              <a:rPr lang="en-GB" dirty="0" smtClean="0"/>
              <a:t>Priestley conveys the Inspector …….</a:t>
            </a:r>
          </a:p>
          <a:p>
            <a:r>
              <a:rPr lang="en-GB" dirty="0" smtClean="0"/>
              <a:t>We can see that ……..</a:t>
            </a:r>
          </a:p>
          <a:p>
            <a:r>
              <a:rPr lang="en-GB" dirty="0" smtClean="0"/>
              <a:t>Priestley portrays ……. </a:t>
            </a:r>
          </a:p>
          <a:p>
            <a:endParaRPr lang="en-GB" dirty="0"/>
          </a:p>
          <a:p>
            <a:r>
              <a:rPr lang="en-GB" dirty="0" smtClean="0"/>
              <a:t>This shows…….</a:t>
            </a:r>
          </a:p>
          <a:p>
            <a:r>
              <a:rPr lang="en-GB" dirty="0" smtClean="0"/>
              <a:t>From this the audience learn…..</a:t>
            </a:r>
          </a:p>
          <a:p>
            <a:r>
              <a:rPr lang="en-GB" dirty="0" smtClean="0"/>
              <a:t>We can see that ………….</a:t>
            </a:r>
          </a:p>
          <a:p>
            <a:r>
              <a:rPr lang="en-GB" dirty="0" smtClean="0"/>
              <a:t>This conveys ………..</a:t>
            </a:r>
          </a:p>
          <a:p>
            <a:r>
              <a:rPr lang="en-GB" dirty="0" smtClean="0"/>
              <a:t>……. which demonstrates 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94765" y="1116106"/>
            <a:ext cx="6400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Writer’s methods </a:t>
            </a:r>
          </a:p>
          <a:p>
            <a:pPr marL="285750" indent="-285750">
              <a:buFontTx/>
              <a:buChar char="-"/>
            </a:pPr>
            <a:r>
              <a:rPr lang="en-GB" sz="2400" dirty="0" smtClean="0"/>
              <a:t>Contrast </a:t>
            </a:r>
          </a:p>
          <a:p>
            <a:pPr marL="285750" indent="-285750">
              <a:buFontTx/>
              <a:buChar char="-"/>
            </a:pPr>
            <a:r>
              <a:rPr lang="en-GB" sz="2400" dirty="0" smtClean="0"/>
              <a:t>Mouth piece </a:t>
            </a:r>
          </a:p>
          <a:p>
            <a:pPr marL="285750" indent="-285750">
              <a:buFontTx/>
              <a:buChar char="-"/>
            </a:pPr>
            <a:r>
              <a:rPr lang="en-GB" sz="2400" dirty="0" smtClean="0"/>
              <a:t>Role reversal </a:t>
            </a:r>
          </a:p>
          <a:p>
            <a:pPr marL="285750" indent="-285750">
              <a:buFontTx/>
              <a:buChar char="-"/>
            </a:pPr>
            <a:r>
              <a:rPr lang="en-GB" sz="2400" dirty="0" smtClean="0"/>
              <a:t>Dramatic irony</a:t>
            </a:r>
          </a:p>
          <a:p>
            <a:pPr marL="285750" indent="-285750">
              <a:buFontTx/>
              <a:buChar char="-"/>
            </a:pPr>
            <a:r>
              <a:rPr lang="en-GB" sz="2400" dirty="0" smtClean="0"/>
              <a:t>Repetition </a:t>
            </a:r>
          </a:p>
          <a:p>
            <a:pPr marL="285750" indent="-285750">
              <a:buFontTx/>
              <a:buChar char="-"/>
            </a:pPr>
            <a:r>
              <a:rPr lang="en-GB" sz="2400" dirty="0"/>
              <a:t>I</a:t>
            </a:r>
            <a:r>
              <a:rPr lang="en-GB" sz="2400" dirty="0" smtClean="0"/>
              <a:t>nclusive pronouns </a:t>
            </a:r>
          </a:p>
          <a:p>
            <a:pPr marL="285750" indent="-285750">
              <a:buFontTx/>
              <a:buChar char="-"/>
            </a:pPr>
            <a:r>
              <a:rPr lang="en-GB" sz="2400" dirty="0" smtClean="0"/>
              <a:t>Structure </a:t>
            </a:r>
          </a:p>
          <a:p>
            <a:pPr marL="285750" indent="-285750">
              <a:buFontTx/>
              <a:buChar char="-"/>
            </a:pPr>
            <a:r>
              <a:rPr lang="en-GB" sz="2400" dirty="0" smtClean="0"/>
              <a:t>Staging </a:t>
            </a:r>
          </a:p>
          <a:p>
            <a:pPr marL="285750" indent="-285750">
              <a:buFontTx/>
              <a:buChar char="-"/>
            </a:pPr>
            <a:endParaRPr lang="en-GB" dirty="0" smtClean="0"/>
          </a:p>
          <a:p>
            <a:pPr marL="285750" indent="-285750">
              <a:buFontTx/>
              <a:buChar char="-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73618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Setting 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320822" cy="4351338"/>
          </a:xfrm>
        </p:spPr>
        <p:txBody>
          <a:bodyPr>
            <a:normAutofit/>
          </a:bodyPr>
          <a:lstStyle/>
          <a:p>
            <a:r>
              <a:rPr lang="en-GB" dirty="0" smtClean="0"/>
              <a:t>Where is the whole play set?    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What does this show us about the family’s attitude? </a:t>
            </a:r>
          </a:p>
          <a:p>
            <a:endParaRPr lang="en-GB" dirty="0"/>
          </a:p>
          <a:p>
            <a:r>
              <a:rPr lang="en-GB" dirty="0" smtClean="0"/>
              <a:t>How can you link this to change? </a:t>
            </a:r>
            <a:endParaRPr lang="en-GB" dirty="0"/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889" y="365125"/>
            <a:ext cx="5413717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789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Entrances + Exits  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320822" cy="4351338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What is significant about the arrival of the Inspector? 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What is important about the fact the females are not present for arrival of Inspector?</a:t>
            </a:r>
          </a:p>
          <a:p>
            <a:endParaRPr lang="en-GB" dirty="0"/>
          </a:p>
          <a:p>
            <a:r>
              <a:rPr lang="en-GB" dirty="0" smtClean="0"/>
              <a:t>What is important about Gerald and Eric’s exits? </a:t>
            </a:r>
            <a:endParaRPr lang="en-GB" dirty="0"/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889" y="256325"/>
            <a:ext cx="5413717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6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  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320822" cy="435133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Who controls the structure of the interrogations? 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Why do we have older generation questioned followed by younger </a:t>
            </a:r>
            <a:r>
              <a:rPr lang="en-GB" dirty="0" err="1" smtClean="0"/>
              <a:t>eg</a:t>
            </a:r>
            <a:r>
              <a:rPr lang="en-GB" dirty="0" smtClean="0"/>
              <a:t> Mr B / Sheila  ……. Mrs B / Eric?</a:t>
            </a:r>
          </a:p>
          <a:p>
            <a:endParaRPr lang="en-GB" dirty="0"/>
          </a:p>
          <a:p>
            <a:r>
              <a:rPr lang="en-GB" dirty="0" smtClean="0"/>
              <a:t>Why is Gerald’s interrogations structured between these? </a:t>
            </a:r>
            <a:endParaRPr lang="en-GB" dirty="0"/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0030" y="267615"/>
            <a:ext cx="5413717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15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Engagement ring 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320822" cy="435133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How does Sheila and Mrs B react towards this? </a:t>
            </a:r>
          </a:p>
          <a:p>
            <a:r>
              <a:rPr lang="en-GB" dirty="0" smtClean="0"/>
              <a:t>How did Mr B respond to this? </a:t>
            </a:r>
          </a:p>
          <a:p>
            <a:endParaRPr lang="en-GB" dirty="0"/>
          </a:p>
          <a:p>
            <a:r>
              <a:rPr lang="en-GB" dirty="0" smtClean="0"/>
              <a:t>Why was it significant that Sheila gave it back – link this to role of women? </a:t>
            </a:r>
          </a:p>
          <a:p>
            <a:endParaRPr lang="en-GB" dirty="0"/>
          </a:p>
          <a:p>
            <a:r>
              <a:rPr lang="en-GB" dirty="0" smtClean="0"/>
              <a:t>What does the ring represent at the end? </a:t>
            </a:r>
            <a:endParaRPr lang="en-GB" dirty="0"/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8272" y="365125"/>
            <a:ext cx="5413717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939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Inspector 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4320822" cy="4676775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How does Mr and Mrs B try to intimidate him? </a:t>
            </a:r>
          </a:p>
          <a:p>
            <a:endParaRPr lang="en-GB" dirty="0"/>
          </a:p>
          <a:p>
            <a:r>
              <a:rPr lang="en-GB" dirty="0" smtClean="0"/>
              <a:t>Who’s voice does he represent? </a:t>
            </a:r>
          </a:p>
          <a:p>
            <a:endParaRPr lang="en-GB" dirty="0"/>
          </a:p>
          <a:p>
            <a:r>
              <a:rPr lang="en-GB" dirty="0" smtClean="0"/>
              <a:t>Who does he have the greatest impact on? </a:t>
            </a:r>
          </a:p>
          <a:p>
            <a:endParaRPr lang="en-GB" dirty="0"/>
          </a:p>
          <a:p>
            <a:r>
              <a:rPr lang="en-GB" dirty="0" smtClean="0"/>
              <a:t>What language features does Priestley use in the Inspector’s final message? 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7398" y="247361"/>
            <a:ext cx="5413717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223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 Smith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4320822" cy="4676775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Which class does she represent? </a:t>
            </a:r>
          </a:p>
          <a:p>
            <a:endParaRPr lang="en-GB" dirty="0"/>
          </a:p>
          <a:p>
            <a:r>
              <a:rPr lang="en-GB" dirty="0" smtClean="0"/>
              <a:t>How do the men </a:t>
            </a:r>
            <a:r>
              <a:rPr lang="en-GB" dirty="0" err="1" smtClean="0"/>
              <a:t>eg</a:t>
            </a:r>
            <a:r>
              <a:rPr lang="en-GB" dirty="0" smtClean="0"/>
              <a:t> Eric and Gerald treat her? </a:t>
            </a:r>
          </a:p>
          <a:p>
            <a:endParaRPr lang="en-GB" dirty="0"/>
          </a:p>
          <a:p>
            <a:r>
              <a:rPr lang="en-GB" dirty="0" smtClean="0"/>
              <a:t>How does the older generation treat her? </a:t>
            </a:r>
          </a:p>
          <a:p>
            <a:endParaRPr lang="en-GB" dirty="0"/>
          </a:p>
          <a:p>
            <a:r>
              <a:rPr lang="en-GB" dirty="0" smtClean="0"/>
              <a:t>Who contrasts her? </a:t>
            </a:r>
          </a:p>
          <a:p>
            <a:endParaRPr lang="en-GB" dirty="0"/>
          </a:p>
          <a:p>
            <a:r>
              <a:rPr lang="en-GB" dirty="0" smtClean="0"/>
              <a:t>What do we learn about her character / personality? 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889" y="346428"/>
            <a:ext cx="5413717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011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you say </a:t>
            </a:r>
            <a:br>
              <a:rPr lang="en-GB" dirty="0" smtClean="0"/>
            </a:br>
            <a:r>
              <a:rPr lang="en-GB" dirty="0" smtClean="0"/>
              <a:t>about this quote?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4320822" cy="4676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‘Crofts and </a:t>
            </a:r>
            <a:r>
              <a:rPr lang="en-GB" dirty="0" err="1" smtClean="0"/>
              <a:t>Birlings</a:t>
            </a:r>
            <a:r>
              <a:rPr lang="en-GB" dirty="0" smtClean="0"/>
              <a:t> are ____________________</a:t>
            </a:r>
          </a:p>
          <a:p>
            <a:pPr marL="0" indent="0">
              <a:buNone/>
            </a:pPr>
            <a:r>
              <a:rPr lang="en-GB" dirty="0"/>
              <a:t>t</a:t>
            </a:r>
            <a:r>
              <a:rPr lang="en-GB" dirty="0" smtClean="0"/>
              <a:t>ogether …. For ____________________________________________________________________’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Mr _____________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215467" y="2912533"/>
            <a:ext cx="1501422" cy="2427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6889" y="346428"/>
            <a:ext cx="5413717" cy="625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489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922</Words>
  <Application>Microsoft Office PowerPoint</Application>
  <PresentationFormat>Widescreen</PresentationFormat>
  <Paragraphs>246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Literature  Preparation Pack </vt:lpstr>
      <vt:lpstr>Lighting </vt:lpstr>
      <vt:lpstr>Setting  </vt:lpstr>
      <vt:lpstr>Entrances + Exits   </vt:lpstr>
      <vt:lpstr>Structure   </vt:lpstr>
      <vt:lpstr>Engagement ring  </vt:lpstr>
      <vt:lpstr>Inspector  </vt:lpstr>
      <vt:lpstr>Eva Smith </vt:lpstr>
      <vt:lpstr>What can you say  about this quote? </vt:lpstr>
      <vt:lpstr>What can you say  about this quote? </vt:lpstr>
      <vt:lpstr>What can you say  about this quote? </vt:lpstr>
      <vt:lpstr>What can you say  about this quote? </vt:lpstr>
      <vt:lpstr>What can you say  about this quote? </vt:lpstr>
      <vt:lpstr>What can you say  about this quote? </vt:lpstr>
      <vt:lpstr>What can you say  about this quote? </vt:lpstr>
      <vt:lpstr>What can you say  about this quote? </vt:lpstr>
      <vt:lpstr>What can you say  about this quote? </vt:lpstr>
      <vt:lpstr>What can you say  about this quote? </vt:lpstr>
      <vt:lpstr>What can you say  about this quote? </vt:lpstr>
      <vt:lpstr>Essay snapshot - Inspector </vt:lpstr>
      <vt:lpstr>Essay snapshot – Mr Birling  </vt:lpstr>
      <vt:lpstr>Essay snapshot – Mrs Birling  </vt:lpstr>
      <vt:lpstr>Essay snapshot – Sheila Birling  </vt:lpstr>
      <vt:lpstr>Essay snapshot – Eric Birling  </vt:lpstr>
      <vt:lpstr>Essay snapshot – Gerald Croft   </vt:lpstr>
      <vt:lpstr>Methods used </vt:lpstr>
      <vt:lpstr>Your task </vt:lpstr>
      <vt:lpstr>Here to help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Literature Preparation Pack</dc:title>
  <dc:creator>natalie</dc:creator>
  <cp:lastModifiedBy>natalie abraham</cp:lastModifiedBy>
  <cp:revision>6</cp:revision>
  <dcterms:created xsi:type="dcterms:W3CDTF">2017-03-22T21:28:26Z</dcterms:created>
  <dcterms:modified xsi:type="dcterms:W3CDTF">2022-11-06T11:01:17Z</dcterms:modified>
</cp:coreProperties>
</file>