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9" r:id="rId3"/>
    <p:sldId id="288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61" r:id="rId13"/>
    <p:sldId id="284" r:id="rId14"/>
    <p:sldId id="299" r:id="rId15"/>
    <p:sldId id="298" r:id="rId16"/>
    <p:sldId id="286" r:id="rId17"/>
    <p:sldId id="274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5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0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8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94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40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9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4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33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3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4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82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6D1CD-2F9B-42F1-AB0A-E075E3560B80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2C0D-167D-48EC-886A-EADCA8340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73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7464" y="1294825"/>
            <a:ext cx="3799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Work through the activities here to help you be able to address this question. </a:t>
            </a:r>
            <a:endParaRPr lang="en-GB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212768"/>
            <a:ext cx="70731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Literature </a:t>
            </a:r>
            <a:r>
              <a:rPr lang="en-GB" sz="5400" smtClean="0"/>
              <a:t>Revision </a:t>
            </a:r>
            <a:r>
              <a:rPr lang="en-GB" sz="5400" smtClean="0"/>
              <a:t> </a:t>
            </a:r>
            <a:endParaRPr lang="en-GB" sz="5400" dirty="0" smtClean="0"/>
          </a:p>
          <a:p>
            <a:pPr algn="ctr"/>
            <a:r>
              <a:rPr lang="en-GB" sz="5400" dirty="0" smtClean="0"/>
              <a:t>A Sign Of Four  </a:t>
            </a:r>
          </a:p>
        </p:txBody>
      </p:sp>
      <p:sp>
        <p:nvSpPr>
          <p:cNvPr id="7" name="Rectangle 6"/>
          <p:cNvSpPr/>
          <p:nvPr/>
        </p:nvSpPr>
        <p:spPr>
          <a:xfrm>
            <a:off x="564776" y="3033509"/>
            <a:ext cx="11147612" cy="2335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929" y="212768"/>
            <a:ext cx="2024047" cy="2267909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0" y="1186445"/>
            <a:ext cx="3993776" cy="11831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413929" y="4398642"/>
            <a:ext cx="1545424" cy="1289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77097" y="3281838"/>
            <a:ext cx="869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How does Conan Doyle </a:t>
            </a:r>
            <a:r>
              <a:rPr lang="en-GB" sz="3200" u="sng" dirty="0" smtClean="0"/>
              <a:t>Sherlock and Watson’s friendship </a:t>
            </a:r>
            <a:r>
              <a:rPr lang="en-GB" sz="3200" dirty="0" smtClean="0"/>
              <a:t>in this extract and throughout the book? 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310282" y="5862918"/>
            <a:ext cx="3563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your question to answer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78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friendships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Jonathan Small + Tonga</a:t>
            </a:r>
          </a:p>
          <a:p>
            <a:endParaRPr lang="en-GB" dirty="0"/>
          </a:p>
          <a:p>
            <a:r>
              <a:rPr lang="en-GB" dirty="0" smtClean="0"/>
              <a:t>In what ways was Jonathan Small supportive to Tonga – what did he do when he met him?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How did he also take advantage of him – think about leaving </a:t>
            </a:r>
            <a:r>
              <a:rPr lang="en-GB" dirty="0" err="1" smtClean="0"/>
              <a:t>Andamans</a:t>
            </a:r>
            <a:r>
              <a:rPr lang="en-GB" dirty="0" smtClean="0"/>
              <a:t> + when got to England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719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friendships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Mary </a:t>
            </a:r>
            <a:r>
              <a:rPr lang="en-GB" dirty="0" err="1" smtClean="0"/>
              <a:t>Morstan</a:t>
            </a:r>
            <a:r>
              <a:rPr lang="en-GB" dirty="0" smtClean="0"/>
              <a:t> + Mrs Forrester  </a:t>
            </a:r>
          </a:p>
          <a:p>
            <a:endParaRPr lang="en-GB" dirty="0"/>
          </a:p>
          <a:p>
            <a:r>
              <a:rPr lang="en-GB" dirty="0" smtClean="0"/>
              <a:t>Is Mrs Forrester described as being supportive towards Mary? </a:t>
            </a:r>
          </a:p>
          <a:p>
            <a:r>
              <a:rPr lang="en-GB" dirty="0" smtClean="0"/>
              <a:t>________________________________________________</a:t>
            </a:r>
          </a:p>
          <a:p>
            <a:r>
              <a:rPr lang="en-GB" dirty="0" smtClean="0"/>
              <a:t>Think about how this shows females again shown in a positive way, acting as expected? </a:t>
            </a:r>
          </a:p>
          <a:p>
            <a:r>
              <a:rPr lang="en-GB" dirty="0" smtClean="0"/>
              <a:t>________________________________________________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839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C</a:t>
            </a:r>
            <a:r>
              <a:rPr lang="en-GB" b="1" u="sng" dirty="0" smtClean="0"/>
              <a:t>omplete these quotes using words from side </a:t>
            </a:r>
            <a:endParaRPr lang="en-GB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852519"/>
            <a:ext cx="9099176" cy="4682752"/>
          </a:xfrm>
        </p:spPr>
        <p:txBody>
          <a:bodyPr>
            <a:normAutofit/>
          </a:bodyPr>
          <a:lstStyle/>
          <a:p>
            <a:r>
              <a:rPr lang="en-GB" dirty="0" smtClean="0"/>
              <a:t>‘dotted and __________ with ___________ puncture marks’ </a:t>
            </a:r>
          </a:p>
          <a:p>
            <a:r>
              <a:rPr lang="en-GB" dirty="0" smtClean="0"/>
              <a:t>‘his many ______________ qualities’</a:t>
            </a:r>
          </a:p>
          <a:p>
            <a:r>
              <a:rPr lang="en-GB" dirty="0" smtClean="0"/>
              <a:t>‘cold and _______________ manner’ </a:t>
            </a:r>
          </a:p>
          <a:p>
            <a:r>
              <a:rPr lang="en-GB" dirty="0" smtClean="0"/>
              <a:t>‘What an _______________ woman!’</a:t>
            </a:r>
          </a:p>
          <a:p>
            <a:r>
              <a:rPr lang="en-GB" dirty="0" smtClean="0"/>
              <a:t>‘A ___________ to me is a mere ________’</a:t>
            </a:r>
          </a:p>
          <a:p>
            <a:r>
              <a:rPr lang="en-GB" dirty="0" smtClean="0"/>
              <a:t>‘turn to me for ___________ and _____________’</a:t>
            </a:r>
          </a:p>
          <a:p>
            <a:r>
              <a:rPr lang="en-GB" dirty="0" smtClean="0"/>
              <a:t>‘emotion is opposed to true ________ reason’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453281" y="1690688"/>
            <a:ext cx="2138084" cy="48445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9628094" y="1976718"/>
            <a:ext cx="14791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protection</a:t>
            </a:r>
          </a:p>
          <a:p>
            <a:r>
              <a:rPr lang="en-GB" dirty="0" smtClean="0"/>
              <a:t>Scarred </a:t>
            </a:r>
          </a:p>
          <a:p>
            <a:r>
              <a:rPr lang="en-GB" dirty="0"/>
              <a:t>Unemotional</a:t>
            </a:r>
          </a:p>
          <a:p>
            <a:r>
              <a:rPr lang="en-GB" dirty="0" smtClean="0"/>
              <a:t>Innumerable</a:t>
            </a:r>
          </a:p>
          <a:p>
            <a:r>
              <a:rPr lang="en-GB" dirty="0" smtClean="0"/>
              <a:t> Attractive </a:t>
            </a:r>
          </a:p>
          <a:p>
            <a:r>
              <a:rPr lang="en-GB" dirty="0" smtClean="0"/>
              <a:t>Client </a:t>
            </a:r>
          </a:p>
          <a:p>
            <a:r>
              <a:rPr lang="en-GB" dirty="0" smtClean="0"/>
              <a:t>cold</a:t>
            </a:r>
          </a:p>
          <a:p>
            <a:r>
              <a:rPr lang="en-GB" dirty="0" smtClean="0"/>
              <a:t>Unit </a:t>
            </a:r>
          </a:p>
          <a:p>
            <a:r>
              <a:rPr lang="en-GB" dirty="0"/>
              <a:t>Extraordinary</a:t>
            </a:r>
            <a:endParaRPr lang="en-GB" dirty="0" smtClean="0"/>
          </a:p>
          <a:p>
            <a:r>
              <a:rPr lang="en-GB" dirty="0" smtClean="0"/>
              <a:t>  comfort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74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remember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People are NOT using the QUOTES from the extract – it is right there. </a:t>
            </a:r>
          </a:p>
          <a:p>
            <a:r>
              <a:rPr lang="en-GB" dirty="0" smtClean="0"/>
              <a:t>USE IT. </a:t>
            </a:r>
          </a:p>
          <a:p>
            <a:endParaRPr lang="en-GB" dirty="0"/>
          </a:p>
          <a:p>
            <a:r>
              <a:rPr lang="en-GB" dirty="0" smtClean="0"/>
              <a:t>Go through and star again the key quotes which you are going to use on the next page.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70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 to bring in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964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Watson’s frustration with Sherlock – when else see this?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Sherlock’s lack of awareness that Watson is annoyed – when else see this?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Sherlock’s drugs – why take them + where else do this?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Watson’s positive views on Sherlock – when else see this?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Other friendships which not as strong – Captain </a:t>
            </a:r>
            <a:r>
              <a:rPr lang="en-GB" dirty="0" err="1" smtClean="0"/>
              <a:t>Morstan</a:t>
            </a:r>
            <a:r>
              <a:rPr lang="en-GB" dirty="0" smtClean="0"/>
              <a:t> + Major </a:t>
            </a:r>
            <a:r>
              <a:rPr lang="en-GB" dirty="0" err="1" smtClean="0"/>
              <a:t>Sholto</a:t>
            </a:r>
            <a:r>
              <a:rPr lang="en-GB" dirty="0" smtClean="0"/>
              <a:t>  - what makes theirs weaker? </a:t>
            </a:r>
          </a:p>
          <a:p>
            <a:r>
              <a:rPr lang="en-GB" dirty="0" smtClean="0"/>
              <a:t>______________________________________________________________________</a:t>
            </a:r>
          </a:p>
          <a:p>
            <a:r>
              <a:rPr lang="en-GB" dirty="0" smtClean="0"/>
              <a:t>What other friendships used – how similar + different to Sherlock + Watson?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748887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" y="0"/>
            <a:ext cx="11936506" cy="4820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Extract from Sherlock – read through this from Chapter 1 after we see Sherlock taking cocaine 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4" y="1062317"/>
            <a:ext cx="11739282" cy="59570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Yet upon that afternoon, whether it was the Beaune which I had taken with my lunch, or the additional exasperation produced by the extreme deliberation of his manner, I suddenly felt that I could hold out no longer. </a:t>
            </a:r>
          </a:p>
          <a:p>
            <a:pPr marL="0" indent="0">
              <a:buNone/>
            </a:pPr>
            <a:r>
              <a:rPr lang="en-GB" dirty="0"/>
              <a:t>"Which is it to-day?" I asked,—"morphine or cocaine?" </a:t>
            </a:r>
          </a:p>
          <a:p>
            <a:pPr marL="0" indent="0">
              <a:buNone/>
            </a:pPr>
            <a:r>
              <a:rPr lang="en-GB" dirty="0"/>
              <a:t>He raised his eyes languidly from the old black-letter volume which he had opened. "It is cocaine," he said,—"a seven-per-cent. solution. Would you care to try it?" </a:t>
            </a:r>
          </a:p>
          <a:p>
            <a:pPr marL="0" indent="0">
              <a:buNone/>
            </a:pPr>
            <a:r>
              <a:rPr lang="en-GB" dirty="0"/>
              <a:t>"No, indeed," I answered, brusquely. "My constitution has not got over the Afghan campaign yet. I cannot afford to throw any extra strain upon it." </a:t>
            </a:r>
          </a:p>
          <a:p>
            <a:pPr marL="0" indent="0">
              <a:buNone/>
            </a:pPr>
            <a:r>
              <a:rPr lang="en-GB" dirty="0"/>
              <a:t>He smiled at my vehemence. "Perhaps you are right, Watson," he said. "I suppose that its influence is physically a bad one. I find it, however, so transcendently stimulating and clarifying to the mind that its secondary action is a matter of small moment." </a:t>
            </a:r>
          </a:p>
          <a:p>
            <a:pPr marL="0" indent="0">
              <a:buNone/>
            </a:pPr>
            <a:r>
              <a:rPr lang="en-GB" dirty="0"/>
              <a:t>"But consider!" I said, earnestly. "Count the cost! Your brain may, as you say, be roused and excited, but it is a pathological and morbid process, which involves increased tissue-change and may at last leave a permanent weakness. You know, too, what a black reaction comes upon you. Surely the game is hardly worth the candle. Why should you, for a mere passing pleasure, risk the loss of those great powers with which you have been endowed? Remember that I speak not only as one comrade to another, but as a medical man to one for whose constitution he is to some extent answerable." </a:t>
            </a:r>
          </a:p>
          <a:p>
            <a:pPr marL="0" indent="0">
              <a:buNone/>
            </a:pPr>
            <a:r>
              <a:rPr lang="en-GB" dirty="0"/>
              <a:t>He did not seem offended. On the contrary, he put his finger-tips together and leaned his elbows on the arms of his chair, like one who has a relish for conversation.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5494" y="968189"/>
            <a:ext cx="11658600" cy="5405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413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Intro – what do we know about their friendship despite their differences</a:t>
            </a:r>
          </a:p>
          <a:p>
            <a:endParaRPr lang="en-GB" dirty="0"/>
          </a:p>
          <a:p>
            <a:r>
              <a:rPr lang="en-GB" dirty="0" smtClean="0"/>
              <a:t>Quote 1 – explain. Link this to somewhere else</a:t>
            </a:r>
          </a:p>
          <a:p>
            <a:r>
              <a:rPr lang="en-GB" dirty="0" smtClean="0"/>
              <a:t>Quote 2 – explain. Link this to somewhere else</a:t>
            </a:r>
          </a:p>
          <a:p>
            <a:r>
              <a:rPr lang="en-GB" dirty="0" smtClean="0"/>
              <a:t>Quote 3 – explain. Link this to somewhere else</a:t>
            </a:r>
          </a:p>
          <a:p>
            <a:r>
              <a:rPr lang="en-GB" dirty="0" smtClean="0"/>
              <a:t>Quote 4 – explain. Link this to somewhere else</a:t>
            </a:r>
          </a:p>
          <a:p>
            <a:r>
              <a:rPr lang="en-GB" dirty="0" smtClean="0"/>
              <a:t>Quote 5 – explain. Link this to somewhere else</a:t>
            </a:r>
          </a:p>
          <a:p>
            <a:endParaRPr lang="en-GB" dirty="0"/>
          </a:p>
          <a:p>
            <a:r>
              <a:rPr lang="en-GB" dirty="0" smtClean="0"/>
              <a:t>What can you say about other friendships in the text? 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19565" y="2581835"/>
            <a:ext cx="27342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Add in the depth about THAT quote. </a:t>
            </a:r>
          </a:p>
          <a:p>
            <a:r>
              <a:rPr lang="en-GB" sz="2000" dirty="0" smtClean="0"/>
              <a:t>Explain in lots of detail. </a:t>
            </a:r>
          </a:p>
          <a:p>
            <a:endParaRPr lang="en-GB" sz="2000" dirty="0"/>
          </a:p>
          <a:p>
            <a:r>
              <a:rPr lang="en-GB" sz="2000" dirty="0" smtClean="0"/>
              <a:t>Then briefly link this to somewhere else. </a:t>
            </a:r>
          </a:p>
          <a:p>
            <a:endParaRPr lang="en-GB" sz="2000" dirty="0"/>
          </a:p>
          <a:p>
            <a:r>
              <a:rPr lang="en-GB" sz="2000" dirty="0" smtClean="0"/>
              <a:t>The focus HAS to be on the extract.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8592671" y="2433918"/>
            <a:ext cx="2877670" cy="3307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72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2" y="0"/>
            <a:ext cx="10515600" cy="1325563"/>
          </a:xfrm>
        </p:spPr>
        <p:txBody>
          <a:bodyPr/>
          <a:lstStyle/>
          <a:p>
            <a:r>
              <a:rPr lang="en-GB" dirty="0" smtClean="0"/>
              <a:t>Getting started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77" y="1561538"/>
            <a:ext cx="8023412" cy="4851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Conan Doyle presents  …………</a:t>
            </a:r>
          </a:p>
          <a:p>
            <a:r>
              <a:rPr lang="en-GB" dirty="0" smtClean="0"/>
              <a:t>We can see this in ……………………..</a:t>
            </a:r>
          </a:p>
          <a:p>
            <a:r>
              <a:rPr lang="en-GB" dirty="0" smtClean="0"/>
              <a:t>Conan Doyle has used ……………………………….</a:t>
            </a:r>
          </a:p>
          <a:p>
            <a:r>
              <a:rPr lang="en-GB" dirty="0" smtClean="0"/>
              <a:t>This conveys …………………….</a:t>
            </a:r>
          </a:p>
          <a:p>
            <a:r>
              <a:rPr lang="en-GB" dirty="0" smtClean="0"/>
              <a:t>This demonstrates …………………</a:t>
            </a:r>
          </a:p>
          <a:p>
            <a:r>
              <a:rPr lang="en-GB" dirty="0" smtClean="0"/>
              <a:t>From this we learn ……………</a:t>
            </a:r>
          </a:p>
          <a:p>
            <a:r>
              <a:rPr lang="en-GB" dirty="0" smtClean="0"/>
              <a:t>We also saw ……………… when ………</a:t>
            </a:r>
          </a:p>
          <a:p>
            <a:r>
              <a:rPr lang="en-GB" dirty="0" smtClean="0"/>
              <a:t>Conan Doyle also showed ……… when ……..</a:t>
            </a:r>
          </a:p>
          <a:p>
            <a:r>
              <a:rPr lang="en-GB" dirty="0" smtClean="0"/>
              <a:t>This shows us that in the Victorian era ……….</a:t>
            </a:r>
          </a:p>
          <a:p>
            <a:r>
              <a:rPr lang="en-GB" dirty="0" smtClean="0"/>
              <a:t>From this we can learn that the Victorian society ……….</a:t>
            </a:r>
          </a:p>
          <a:p>
            <a:r>
              <a:rPr lang="en-GB" dirty="0" smtClean="0"/>
              <a:t>We can see that ………….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386047" y="386789"/>
            <a:ext cx="24742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Each para plan </a:t>
            </a:r>
          </a:p>
          <a:p>
            <a:r>
              <a:rPr lang="en-GB" sz="2400" dirty="0" smtClean="0"/>
              <a:t>- Quote from extract</a:t>
            </a:r>
          </a:p>
          <a:p>
            <a:r>
              <a:rPr lang="en-GB" sz="2400" dirty="0" smtClean="0"/>
              <a:t>- Explain this </a:t>
            </a:r>
          </a:p>
          <a:p>
            <a:r>
              <a:rPr lang="en-GB" sz="2400" dirty="0" smtClean="0"/>
              <a:t>- Link to somewhere else </a:t>
            </a:r>
          </a:p>
          <a:p>
            <a:r>
              <a:rPr lang="en-GB" sz="2400" dirty="0" smtClean="0"/>
              <a:t>- What show about society if can </a:t>
            </a:r>
          </a:p>
          <a:p>
            <a:r>
              <a:rPr lang="en-GB" sz="2400" dirty="0" smtClean="0"/>
              <a:t>- Link back to what learn  </a:t>
            </a:r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390530" y="5325035"/>
            <a:ext cx="2079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Move through the previous para points 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9085729" y="5151993"/>
            <a:ext cx="2689411" cy="1546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238129" y="161365"/>
            <a:ext cx="2622176" cy="43837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527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you finish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EVERY time you use a character’s name it has a capital letter. </a:t>
            </a:r>
          </a:p>
          <a:p>
            <a:r>
              <a:rPr lang="en-GB" dirty="0" smtClean="0"/>
              <a:t>Check that you have quotes from extract. </a:t>
            </a:r>
          </a:p>
          <a:p>
            <a:r>
              <a:rPr lang="en-GB" dirty="0" smtClean="0"/>
              <a:t>Have you looked at rest of novel? </a:t>
            </a:r>
          </a:p>
          <a:p>
            <a:r>
              <a:rPr lang="en-GB" dirty="0" smtClean="0"/>
              <a:t>Have you said what we learn? </a:t>
            </a:r>
          </a:p>
          <a:p>
            <a:r>
              <a:rPr lang="en-GB" dirty="0" smtClean="0"/>
              <a:t>Are you saying what Conan Doyle does? </a:t>
            </a:r>
          </a:p>
          <a:p>
            <a:r>
              <a:rPr lang="en-GB" dirty="0" smtClean="0"/>
              <a:t>Each paragraph needs to have a clear opening + closing line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24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thoughts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318" y="1825625"/>
            <a:ext cx="5181600" cy="4351338"/>
          </a:xfrm>
        </p:spPr>
        <p:txBody>
          <a:bodyPr/>
          <a:lstStyle/>
          <a:p>
            <a:r>
              <a:rPr lang="en-GB" dirty="0" smtClean="0"/>
              <a:t>What were your first thoughts when you saw </a:t>
            </a:r>
          </a:p>
          <a:p>
            <a:r>
              <a:rPr lang="en-GB" dirty="0" smtClean="0"/>
              <a:t>Sherlock + Watson’s friendship?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4929" y="1825625"/>
            <a:ext cx="5181600" cy="4351338"/>
          </a:xfrm>
        </p:spPr>
        <p:txBody>
          <a:bodyPr/>
          <a:lstStyle/>
          <a:p>
            <a:r>
              <a:rPr lang="en-GB" dirty="0" smtClean="0"/>
              <a:t>What were your first thoughts when you saw </a:t>
            </a:r>
          </a:p>
          <a:p>
            <a:r>
              <a:rPr lang="en-GB" dirty="0" smtClean="0"/>
              <a:t>Friendship? </a:t>
            </a:r>
          </a:p>
          <a:p>
            <a:pPr algn="r"/>
            <a:r>
              <a:rPr lang="en-GB" dirty="0" smtClean="0"/>
              <a:t>What other friendships can you think of? </a:t>
            </a:r>
          </a:p>
          <a:p>
            <a:pPr algn="r"/>
            <a:r>
              <a:rPr lang="en-GB" dirty="0" smtClean="0"/>
              <a:t>How are they similar or different?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00318" y="1690688"/>
            <a:ext cx="5455023" cy="4911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494929" y="1690688"/>
            <a:ext cx="5472953" cy="4952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589059" y="230188"/>
            <a:ext cx="4764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Once you have completed this, read the extract to see what you can take from this to back up your ideas ………………………………………………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86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" y="0"/>
            <a:ext cx="11936506" cy="4820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Extract from Sherlock – read through this from Chapter 1 after we see Sherlock taking cocaine 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4" y="1062317"/>
            <a:ext cx="11739282" cy="59570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Yet upon that afternoon, whether it was the Beaune which I had taken with my lunch, or the additional exasperation produced by the extreme deliberation of his manner, I suddenly felt that I could hold out no longer. </a:t>
            </a:r>
          </a:p>
          <a:p>
            <a:pPr marL="0" indent="0">
              <a:buNone/>
            </a:pPr>
            <a:r>
              <a:rPr lang="en-GB" dirty="0"/>
              <a:t>"Which is it to-day?" I asked,—"morphine or cocaine?" </a:t>
            </a:r>
          </a:p>
          <a:p>
            <a:pPr marL="0" indent="0">
              <a:buNone/>
            </a:pPr>
            <a:r>
              <a:rPr lang="en-GB" dirty="0"/>
              <a:t>He raised his eyes languidly from the old black-letter volume which he had opened. "It is cocaine," he said,—"a seven-per-cent. solution. Would you care to try it?" </a:t>
            </a:r>
          </a:p>
          <a:p>
            <a:pPr marL="0" indent="0">
              <a:buNone/>
            </a:pPr>
            <a:r>
              <a:rPr lang="en-GB" dirty="0"/>
              <a:t>"No, indeed," I answered, brusquely. "My constitution has not got over the Afghan campaign yet. I cannot afford to throw any extra strain upon it." </a:t>
            </a:r>
          </a:p>
          <a:p>
            <a:pPr marL="0" indent="0">
              <a:buNone/>
            </a:pPr>
            <a:r>
              <a:rPr lang="en-GB" dirty="0"/>
              <a:t>He smiled at my vehemence. "Perhaps you are right, Watson," he said. "I suppose that its influence is physically a bad one. I find it, however, so transcendently stimulating and clarifying to the mind that its secondary action is a matter of small moment." </a:t>
            </a:r>
          </a:p>
          <a:p>
            <a:pPr marL="0" indent="0">
              <a:buNone/>
            </a:pPr>
            <a:r>
              <a:rPr lang="en-GB" dirty="0"/>
              <a:t>"But consider!" I said, earnestly. "Count the cost! Your brain may, as you say, be roused and excited, but it is a pathological and morbid process, which involves increased tissue-change and may at last leave a permanent weakness. You know, too, what a black reaction comes upon you. Surely the game is hardly worth the candle. Why should you, for a mere passing pleasure, risk the loss of those great powers with which you have been endowed? Remember that I speak not only as one comrade to another, but as a medical man to one for whose constitution he is to some extent answerable." </a:t>
            </a:r>
          </a:p>
          <a:p>
            <a:pPr marL="0" indent="0">
              <a:buNone/>
            </a:pPr>
            <a:r>
              <a:rPr lang="en-GB" dirty="0"/>
              <a:t>He did not seem offended. On the contrary, he put his finger-tips together and leaned his elbows on the arms of his chair, like one who has a relish for conversation.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5494" y="968189"/>
            <a:ext cx="11658600" cy="5405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414247" y="6307853"/>
            <a:ext cx="549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Underline which quotes you think relate to their friendship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09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fire questions on extract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619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What was Watson feeling that made him ask Sherlock what he was taking? </a:t>
            </a:r>
          </a:p>
          <a:p>
            <a:r>
              <a:rPr lang="en-GB" dirty="0" smtClean="0"/>
              <a:t>__________________________________________</a:t>
            </a:r>
          </a:p>
          <a:p>
            <a:r>
              <a:rPr lang="en-GB" dirty="0" smtClean="0"/>
              <a:t>What word describes Sherlock’s lazy response? La__________</a:t>
            </a:r>
          </a:p>
          <a:p>
            <a:r>
              <a:rPr lang="en-GB" dirty="0" smtClean="0"/>
              <a:t>What word describes Watson’s short, abrupt response? Br_________</a:t>
            </a:r>
            <a:endParaRPr lang="en-GB" dirty="0"/>
          </a:p>
          <a:p>
            <a:r>
              <a:rPr lang="en-GB" dirty="0" smtClean="0"/>
              <a:t>Why does Watson say he won’t take the drug?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Why is Watson worried and concerned about Sherlock taking drugs?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Is Sherlock annoyed about the way Watson has spoken to him?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0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Summing up extract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How do we know they are GOOD friends from this extract? </a:t>
            </a:r>
          </a:p>
          <a:p>
            <a:r>
              <a:rPr lang="en-GB" dirty="0" smtClean="0"/>
              <a:t>________________________________________________________________________________________________________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How do we see they are very DIFFERENT people from this extract? </a:t>
            </a:r>
          </a:p>
          <a:p>
            <a:r>
              <a:rPr lang="en-GB" dirty="0" smtClean="0"/>
              <a:t>________________________________________________________________________________________________________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541494" y="4867835"/>
            <a:ext cx="75303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How would you sum up their overall friendship? </a:t>
            </a:r>
          </a:p>
          <a:p>
            <a:r>
              <a:rPr lang="en-GB" sz="2000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0190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aspects of Watson + Sherlock’s friendship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Differences</a:t>
            </a:r>
          </a:p>
          <a:p>
            <a:endParaRPr lang="en-GB" dirty="0"/>
          </a:p>
          <a:p>
            <a:r>
              <a:rPr lang="en-GB" dirty="0" smtClean="0"/>
              <a:t>How does Sherlock treat his book ‘The Study in Scarlet’?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Does he recognise he has hurt his feelings when discussing his brother and the watch?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What does this show about Sherlock’s ability to read emotions? </a:t>
            </a:r>
          </a:p>
          <a:p>
            <a:r>
              <a:rPr lang="en-GB" dirty="0" smtClean="0"/>
              <a:t>________________________________________________________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61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aspects of Watson + Sherlock’s friendship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Differences</a:t>
            </a:r>
          </a:p>
          <a:p>
            <a:endParaRPr lang="en-GB" dirty="0"/>
          </a:p>
          <a:p>
            <a:r>
              <a:rPr lang="en-GB" dirty="0" smtClean="0"/>
              <a:t>How did Watson respond to Mary when she left? </a:t>
            </a:r>
            <a:endParaRPr lang="en-GB" dirty="0"/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How is this in contrast to how Sherlock responded to Mary?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What is Watson’s motivation for solving the crime?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What is Sherlock’s motivation for solving the crime? </a:t>
            </a:r>
          </a:p>
          <a:p>
            <a:r>
              <a:rPr lang="en-GB" dirty="0" smtClean="0"/>
              <a:t>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983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aspects of Watson + Sherlock’s friendship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343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Positives </a:t>
            </a:r>
          </a:p>
          <a:p>
            <a:endParaRPr lang="en-GB" dirty="0" smtClean="0"/>
          </a:p>
          <a:p>
            <a:r>
              <a:rPr lang="en-GB" dirty="0" smtClean="0"/>
              <a:t>Why is Watson so frustrated with Sherlock in this extract?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How do we see Watson’s clear concern for Sherlock in this extract? (what devices used?)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Does Watson support Sherlock throughout? </a:t>
            </a:r>
          </a:p>
          <a:p>
            <a:r>
              <a:rPr lang="en-GB" dirty="0" smtClean="0"/>
              <a:t>_______________________________________________________</a:t>
            </a:r>
          </a:p>
          <a:p>
            <a:r>
              <a:rPr lang="en-GB" dirty="0" smtClean="0"/>
              <a:t>What does he do to assist him? </a:t>
            </a:r>
          </a:p>
          <a:p>
            <a:r>
              <a:rPr lang="en-GB" dirty="0" smtClean="0"/>
              <a:t>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052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friendships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factor which destroys Major </a:t>
            </a:r>
            <a:r>
              <a:rPr lang="en-GB" dirty="0" err="1" smtClean="0"/>
              <a:t>Sholto</a:t>
            </a:r>
            <a:r>
              <a:rPr lang="en-GB" dirty="0" smtClean="0"/>
              <a:t> + Captain </a:t>
            </a:r>
            <a:r>
              <a:rPr lang="en-GB" dirty="0" err="1" smtClean="0"/>
              <a:t>Morstan’s</a:t>
            </a:r>
            <a:r>
              <a:rPr lang="en-GB" dirty="0" smtClean="0"/>
              <a:t> friendship? Why does it? </a:t>
            </a:r>
          </a:p>
          <a:p>
            <a:r>
              <a:rPr lang="en-GB" dirty="0" smtClean="0"/>
              <a:t>________________________________________________________________________________________________________________</a:t>
            </a:r>
          </a:p>
          <a:p>
            <a:r>
              <a:rPr lang="en-GB" dirty="0" smtClean="0"/>
              <a:t>How do we see Major </a:t>
            </a:r>
            <a:r>
              <a:rPr lang="en-GB" dirty="0" err="1" smtClean="0"/>
              <a:t>Sholto</a:t>
            </a:r>
            <a:r>
              <a:rPr lang="en-GB" dirty="0" smtClean="0"/>
              <a:t> betray his friend in both life and when he dies? </a:t>
            </a:r>
          </a:p>
          <a:p>
            <a:r>
              <a:rPr lang="en-GB" dirty="0" smtClean="0"/>
              <a:t>________________________________________________________</a:t>
            </a:r>
          </a:p>
          <a:p>
            <a:r>
              <a:rPr lang="en-GB" dirty="0" smtClean="0"/>
              <a:t>How do we also see Thaddeus and Bartholomew not be very close? </a:t>
            </a:r>
          </a:p>
          <a:p>
            <a:r>
              <a:rPr lang="en-GB" dirty="0" smtClean="0"/>
              <a:t>________________________________________________________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866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1690</Words>
  <Application>Microsoft Office PowerPoint</Application>
  <PresentationFormat>Widescreen</PresentationFormat>
  <Paragraphs>184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First thoughts </vt:lpstr>
      <vt:lpstr>Extract from Sherlock – read through this from Chapter 1 after we see Sherlock taking cocaine    </vt:lpstr>
      <vt:lpstr>Quick fire questions on extract</vt:lpstr>
      <vt:lpstr>Summing up extract </vt:lpstr>
      <vt:lpstr>Other aspects of Watson + Sherlock’s friendship </vt:lpstr>
      <vt:lpstr>Other aspects of Watson + Sherlock’s friendship </vt:lpstr>
      <vt:lpstr>Other aspects of Watson + Sherlock’s friendship </vt:lpstr>
      <vt:lpstr>Other friendships </vt:lpstr>
      <vt:lpstr>Other friendships </vt:lpstr>
      <vt:lpstr>Other friendships </vt:lpstr>
      <vt:lpstr>Complete these quotes using words from side </vt:lpstr>
      <vt:lpstr>What to remember </vt:lpstr>
      <vt:lpstr>Ideas to bring in </vt:lpstr>
      <vt:lpstr>Extract from Sherlock – read through this from Chapter 1 after we see Sherlock taking cocaine    </vt:lpstr>
      <vt:lpstr>Structure </vt:lpstr>
      <vt:lpstr>Getting started </vt:lpstr>
      <vt:lpstr>Before you finish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natalie</dc:creator>
  <cp:lastModifiedBy>natalie abraham</cp:lastModifiedBy>
  <cp:revision>33</cp:revision>
  <dcterms:created xsi:type="dcterms:W3CDTF">2017-01-23T21:30:02Z</dcterms:created>
  <dcterms:modified xsi:type="dcterms:W3CDTF">2022-11-06T11:00:50Z</dcterms:modified>
</cp:coreProperties>
</file>