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3" r:id="rId6"/>
    <p:sldId id="260" r:id="rId7"/>
    <p:sldId id="261" r:id="rId8"/>
    <p:sldId id="264" r:id="rId9"/>
    <p:sldId id="265" r:id="rId10"/>
    <p:sldId id="266" r:id="rId11"/>
    <p:sldId id="267" r:id="rId12"/>
    <p:sldId id="268" r:id="rId13"/>
    <p:sldId id="269" r:id="rId14"/>
    <p:sldId id="271" r:id="rId15"/>
    <p:sldId id="272" r:id="rId16"/>
    <p:sldId id="273" r:id="rId17"/>
    <p:sldId id="274"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2297457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1528000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2947683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2494947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4153406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046D1CD-2F9B-42F1-AB0A-E075E3560B80}"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4024497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046D1CD-2F9B-42F1-AB0A-E075E3560B80}" type="datetimeFigureOut">
              <a:rPr lang="en-GB" smtClean="0"/>
              <a:t>06/11/2022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741447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046D1CD-2F9B-42F1-AB0A-E075E3560B80}" type="datetimeFigureOut">
              <a:rPr lang="en-GB" smtClean="0"/>
              <a:t>06/11/2022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93533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46D1CD-2F9B-42F1-AB0A-E075E3560B80}" type="datetimeFigureOut">
              <a:rPr lang="en-GB" smtClean="0"/>
              <a:t>06/11/2022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337373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46D1CD-2F9B-42F1-AB0A-E075E3560B80}"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1765042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46D1CD-2F9B-42F1-AB0A-E075E3560B80}"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3393829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46D1CD-2F9B-42F1-AB0A-E075E3560B80}" type="datetimeFigureOut">
              <a:rPr lang="en-GB" smtClean="0"/>
              <a:t>06/11/2022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A2C0D-167D-48EC-886A-EADCA8340E88}" type="slidenum">
              <a:rPr lang="en-GB" smtClean="0"/>
              <a:t>‹#›</a:t>
            </a:fld>
            <a:endParaRPr lang="en-GB"/>
          </a:p>
        </p:txBody>
      </p:sp>
    </p:spTree>
    <p:extLst>
      <p:ext uri="{BB962C8B-B14F-4D97-AF65-F5344CB8AC3E}">
        <p14:creationId xmlns:p14="http://schemas.microsoft.com/office/powerpoint/2010/main" val="187173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110767" y="5200517"/>
            <a:ext cx="1764405" cy="1477328"/>
          </a:xfrm>
          <a:prstGeom prst="rect">
            <a:avLst/>
          </a:prstGeom>
          <a:noFill/>
        </p:spPr>
        <p:txBody>
          <a:bodyPr wrap="square" rtlCol="0">
            <a:spAutoFit/>
          </a:bodyPr>
          <a:lstStyle/>
          <a:p>
            <a:r>
              <a:rPr lang="en-GB" dirty="0" smtClean="0"/>
              <a:t>This is the question you will be answering before you leave today. </a:t>
            </a:r>
            <a:endParaRPr lang="en-GB" dirty="0"/>
          </a:p>
        </p:txBody>
      </p:sp>
      <p:sp>
        <p:nvSpPr>
          <p:cNvPr id="6" name="TextBox 5"/>
          <p:cNvSpPr txBox="1"/>
          <p:nvPr/>
        </p:nvSpPr>
        <p:spPr>
          <a:xfrm>
            <a:off x="177464" y="1294825"/>
            <a:ext cx="3799267" cy="1015663"/>
          </a:xfrm>
          <a:prstGeom prst="rect">
            <a:avLst/>
          </a:prstGeom>
          <a:noFill/>
        </p:spPr>
        <p:txBody>
          <a:bodyPr wrap="square" rtlCol="0">
            <a:spAutoFit/>
          </a:bodyPr>
          <a:lstStyle/>
          <a:p>
            <a:r>
              <a:rPr lang="en-GB" sz="2000" i="1" dirty="0" smtClean="0"/>
              <a:t>Work through the activities here to help you be able to address this question. </a:t>
            </a:r>
            <a:endParaRPr lang="en-GB" sz="2000" i="1" dirty="0"/>
          </a:p>
        </p:txBody>
      </p:sp>
      <p:sp>
        <p:nvSpPr>
          <p:cNvPr id="3" name="TextBox 2"/>
          <p:cNvSpPr txBox="1"/>
          <p:nvPr/>
        </p:nvSpPr>
        <p:spPr>
          <a:xfrm>
            <a:off x="2743200" y="212768"/>
            <a:ext cx="7073153" cy="923330"/>
          </a:xfrm>
          <a:prstGeom prst="rect">
            <a:avLst/>
          </a:prstGeom>
          <a:noFill/>
        </p:spPr>
        <p:txBody>
          <a:bodyPr wrap="square" rtlCol="0">
            <a:spAutoFit/>
          </a:bodyPr>
          <a:lstStyle/>
          <a:p>
            <a:pPr algn="ctr"/>
            <a:r>
              <a:rPr lang="en-GB" sz="5400" dirty="0" smtClean="0"/>
              <a:t>Literature </a:t>
            </a:r>
          </a:p>
        </p:txBody>
      </p:sp>
      <p:sp>
        <p:nvSpPr>
          <p:cNvPr id="7" name="Rectangle 6"/>
          <p:cNvSpPr/>
          <p:nvPr/>
        </p:nvSpPr>
        <p:spPr>
          <a:xfrm>
            <a:off x="564776" y="3033509"/>
            <a:ext cx="11147612" cy="23356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p:nvPicPr>
        <p:blipFill>
          <a:blip r:embed="rId2"/>
          <a:stretch>
            <a:fillRect/>
          </a:stretch>
        </p:blipFill>
        <p:spPr>
          <a:xfrm>
            <a:off x="9413929" y="212768"/>
            <a:ext cx="2024047" cy="2267909"/>
          </a:xfrm>
          <a:prstGeom prst="rect">
            <a:avLst/>
          </a:prstGeom>
        </p:spPr>
      </p:pic>
      <p:sp>
        <p:nvSpPr>
          <p:cNvPr id="12" name="Rounded Rectangle 11"/>
          <p:cNvSpPr/>
          <p:nvPr/>
        </p:nvSpPr>
        <p:spPr>
          <a:xfrm>
            <a:off x="0" y="1186445"/>
            <a:ext cx="3993776" cy="11831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p:nvPr/>
        </p:nvCxnSpPr>
        <p:spPr>
          <a:xfrm>
            <a:off x="9413929" y="4398642"/>
            <a:ext cx="1159940" cy="8018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077097" y="3281838"/>
            <a:ext cx="8694776" cy="1569660"/>
          </a:xfrm>
          <a:prstGeom prst="rect">
            <a:avLst/>
          </a:prstGeom>
          <a:noFill/>
        </p:spPr>
        <p:txBody>
          <a:bodyPr wrap="square" rtlCol="0">
            <a:spAutoFit/>
          </a:bodyPr>
          <a:lstStyle/>
          <a:p>
            <a:pPr algn="ctr"/>
            <a:r>
              <a:rPr lang="en-GB" sz="3200" dirty="0" smtClean="0"/>
              <a:t>How does Conan Doyle present the </a:t>
            </a:r>
          </a:p>
          <a:p>
            <a:pPr algn="ctr"/>
            <a:r>
              <a:rPr lang="en-GB" sz="3200" u="sng" dirty="0" smtClean="0"/>
              <a:t>character of Sherlock </a:t>
            </a:r>
            <a:r>
              <a:rPr lang="en-GB" sz="3200" dirty="0" smtClean="0"/>
              <a:t>in this extract and throughout the novel? </a:t>
            </a:r>
            <a:endParaRPr lang="en-GB" sz="3200" dirty="0"/>
          </a:p>
        </p:txBody>
      </p:sp>
    </p:spTree>
    <p:extLst>
      <p:ext uri="{BB962C8B-B14F-4D97-AF65-F5344CB8AC3E}">
        <p14:creationId xmlns:p14="http://schemas.microsoft.com/office/powerpoint/2010/main" val="1977781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7 – The Victorian society </a:t>
            </a:r>
            <a:endParaRPr lang="en-GB" dirty="0"/>
          </a:p>
        </p:txBody>
      </p:sp>
      <p:sp>
        <p:nvSpPr>
          <p:cNvPr id="5" name="Content Placeholder 4"/>
          <p:cNvSpPr>
            <a:spLocks noGrp="1"/>
          </p:cNvSpPr>
          <p:nvPr>
            <p:ph idx="1"/>
          </p:nvPr>
        </p:nvSpPr>
        <p:spPr>
          <a:xfrm>
            <a:off x="838200" y="1825624"/>
            <a:ext cx="10515600" cy="4575175"/>
          </a:xfrm>
        </p:spPr>
        <p:txBody>
          <a:bodyPr>
            <a:normAutofit fontScale="92500" lnSpcReduction="10000"/>
          </a:bodyPr>
          <a:lstStyle/>
          <a:p>
            <a:r>
              <a:rPr lang="en-GB" dirty="0" smtClean="0"/>
              <a:t>What do we know about the crime rate? </a:t>
            </a:r>
            <a:r>
              <a:rPr lang="en-GB" b="1" dirty="0" smtClean="0"/>
              <a:t>Increasing / decreasing </a:t>
            </a:r>
          </a:p>
          <a:p>
            <a:endParaRPr lang="en-GB" dirty="0"/>
          </a:p>
          <a:p>
            <a:r>
              <a:rPr lang="en-GB" dirty="0" smtClean="0"/>
              <a:t>What are people starting to place more belief in? </a:t>
            </a:r>
            <a:r>
              <a:rPr lang="en-GB" b="1" dirty="0" smtClean="0"/>
              <a:t>Science / religion </a:t>
            </a:r>
          </a:p>
          <a:p>
            <a:r>
              <a:rPr lang="en-GB" dirty="0" smtClean="0"/>
              <a:t>How does this link to Sherlock’s method of solving crimes? -_______________________________________________________</a:t>
            </a:r>
          </a:p>
          <a:p>
            <a:endParaRPr lang="en-GB" dirty="0"/>
          </a:p>
          <a:p>
            <a:r>
              <a:rPr lang="en-GB" dirty="0" smtClean="0"/>
              <a:t>What technique describes the weather in text – P________ f_______</a:t>
            </a:r>
          </a:p>
          <a:p>
            <a:r>
              <a:rPr lang="en-GB" dirty="0" smtClean="0"/>
              <a:t>Does this show London as a </a:t>
            </a:r>
            <a:r>
              <a:rPr lang="en-GB" b="1" dirty="0" smtClean="0"/>
              <a:t>safe /dangerous </a:t>
            </a:r>
            <a:r>
              <a:rPr lang="en-GB" dirty="0" smtClean="0"/>
              <a:t>place? </a:t>
            </a:r>
          </a:p>
          <a:p>
            <a:endParaRPr lang="en-GB" dirty="0"/>
          </a:p>
          <a:p>
            <a:r>
              <a:rPr lang="en-GB" dirty="0" smtClean="0"/>
              <a:t>Do people trust in the police force? </a:t>
            </a:r>
            <a:r>
              <a:rPr lang="en-GB" b="1" dirty="0" smtClean="0"/>
              <a:t>Positive / negative</a:t>
            </a:r>
            <a:r>
              <a:rPr lang="en-GB" dirty="0" smtClean="0"/>
              <a:t> reputation? </a:t>
            </a:r>
          </a:p>
        </p:txBody>
      </p:sp>
    </p:spTree>
    <p:extLst>
      <p:ext uri="{BB962C8B-B14F-4D97-AF65-F5344CB8AC3E}">
        <p14:creationId xmlns:p14="http://schemas.microsoft.com/office/powerpoint/2010/main" val="3550316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8 – Sherlock’s approach to Watson’s book </a:t>
            </a:r>
            <a:endParaRPr lang="en-GB" dirty="0"/>
          </a:p>
        </p:txBody>
      </p:sp>
      <p:sp>
        <p:nvSpPr>
          <p:cNvPr id="3" name="Content Placeholder 2"/>
          <p:cNvSpPr>
            <a:spLocks noGrp="1"/>
          </p:cNvSpPr>
          <p:nvPr>
            <p:ph idx="1"/>
          </p:nvPr>
        </p:nvSpPr>
        <p:spPr/>
        <p:txBody>
          <a:bodyPr/>
          <a:lstStyle/>
          <a:p>
            <a:r>
              <a:rPr lang="en-GB" dirty="0" smtClean="0"/>
              <a:t>We see that Sherlock does not pay much attention to this. </a:t>
            </a:r>
          </a:p>
          <a:p>
            <a:endParaRPr lang="en-GB" dirty="0"/>
          </a:p>
          <a:p>
            <a:r>
              <a:rPr lang="en-GB" dirty="0" smtClean="0"/>
              <a:t>What other times can you think of when Sherlock does not consider Watson’s emotions or is unware of these? </a:t>
            </a:r>
          </a:p>
          <a:p>
            <a:r>
              <a:rPr lang="en-GB" dirty="0" smtClean="0"/>
              <a:t>1 - _____________________________________</a:t>
            </a:r>
          </a:p>
          <a:p>
            <a:r>
              <a:rPr lang="en-GB" dirty="0" smtClean="0"/>
              <a:t>2 - _____________________________________</a:t>
            </a:r>
            <a:endParaRPr lang="en-GB" dirty="0"/>
          </a:p>
        </p:txBody>
      </p:sp>
      <p:sp>
        <p:nvSpPr>
          <p:cNvPr id="4" name="TextBox 3"/>
          <p:cNvSpPr txBox="1"/>
          <p:nvPr/>
        </p:nvSpPr>
        <p:spPr>
          <a:xfrm>
            <a:off x="9130553" y="3630706"/>
            <a:ext cx="2353235" cy="2862322"/>
          </a:xfrm>
          <a:prstGeom prst="rect">
            <a:avLst/>
          </a:prstGeom>
          <a:noFill/>
        </p:spPr>
        <p:txBody>
          <a:bodyPr wrap="square" rtlCol="0">
            <a:spAutoFit/>
          </a:bodyPr>
          <a:lstStyle/>
          <a:p>
            <a:r>
              <a:rPr lang="en-GB" dirty="0" smtClean="0"/>
              <a:t>Does Sherlock like Mary as a person or is he still focused on how she was helpful in solving crime? </a:t>
            </a:r>
          </a:p>
          <a:p>
            <a:r>
              <a:rPr lang="en-GB" dirty="0" smtClean="0"/>
              <a:t>__________________What does this show? </a:t>
            </a:r>
          </a:p>
          <a:p>
            <a:r>
              <a:rPr lang="en-GB" dirty="0" smtClean="0"/>
              <a:t>______________________________________________________</a:t>
            </a:r>
          </a:p>
        </p:txBody>
      </p:sp>
      <p:sp>
        <p:nvSpPr>
          <p:cNvPr id="5" name="Rectangle 4"/>
          <p:cNvSpPr/>
          <p:nvPr/>
        </p:nvSpPr>
        <p:spPr>
          <a:xfrm>
            <a:off x="9130553" y="3630706"/>
            <a:ext cx="2716306" cy="3025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99225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9 – quote finding about Sherlock </a:t>
            </a:r>
            <a:endParaRPr lang="en-GB" dirty="0"/>
          </a:p>
        </p:txBody>
      </p:sp>
      <p:sp>
        <p:nvSpPr>
          <p:cNvPr id="3" name="Content Placeholder 2"/>
          <p:cNvSpPr>
            <a:spLocks noGrp="1"/>
          </p:cNvSpPr>
          <p:nvPr>
            <p:ph idx="1"/>
          </p:nvPr>
        </p:nvSpPr>
        <p:spPr>
          <a:xfrm>
            <a:off x="838200" y="1825625"/>
            <a:ext cx="10515600" cy="4790328"/>
          </a:xfrm>
        </p:spPr>
        <p:txBody>
          <a:bodyPr>
            <a:normAutofit fontScale="92500" lnSpcReduction="10000"/>
          </a:bodyPr>
          <a:lstStyle/>
          <a:p>
            <a:r>
              <a:rPr lang="en-GB" dirty="0" smtClean="0"/>
              <a:t>In your AP + exam, you will want to find at least 5 quotes. You will then </a:t>
            </a:r>
          </a:p>
          <a:p>
            <a:r>
              <a:rPr lang="en-GB" dirty="0" smtClean="0"/>
              <a:t>Explain these</a:t>
            </a:r>
          </a:p>
          <a:p>
            <a:r>
              <a:rPr lang="en-GB" dirty="0" smtClean="0"/>
              <a:t>Link to somewhere else in the book </a:t>
            </a:r>
          </a:p>
          <a:p>
            <a:r>
              <a:rPr lang="en-GB" dirty="0" smtClean="0"/>
              <a:t>Say what these show about society if possible. </a:t>
            </a:r>
          </a:p>
          <a:p>
            <a:r>
              <a:rPr lang="en-GB" dirty="0" smtClean="0"/>
              <a:t>Pick your top 5 words / quotes about Sherlock in this extract to write out </a:t>
            </a:r>
          </a:p>
          <a:p>
            <a:r>
              <a:rPr lang="en-GB" dirty="0" smtClean="0"/>
              <a:t>1 – _________________________________________________________</a:t>
            </a:r>
          </a:p>
          <a:p>
            <a:r>
              <a:rPr lang="en-GB" dirty="0" smtClean="0"/>
              <a:t>2 – _________________________________________________________</a:t>
            </a:r>
          </a:p>
          <a:p>
            <a:r>
              <a:rPr lang="en-GB" dirty="0" smtClean="0"/>
              <a:t>3 – _________________________________________________________</a:t>
            </a:r>
          </a:p>
          <a:p>
            <a:r>
              <a:rPr lang="en-GB" dirty="0" smtClean="0"/>
              <a:t>4 – _________________________________________________________</a:t>
            </a:r>
          </a:p>
          <a:p>
            <a:r>
              <a:rPr lang="en-GB" dirty="0" smtClean="0"/>
              <a:t>5- __________________________________________________________</a:t>
            </a:r>
            <a:endParaRPr lang="en-GB" dirty="0"/>
          </a:p>
        </p:txBody>
      </p:sp>
    </p:spTree>
    <p:extLst>
      <p:ext uri="{BB962C8B-B14F-4D97-AF65-F5344CB8AC3E}">
        <p14:creationId xmlns:p14="http://schemas.microsoft.com/office/powerpoint/2010/main" val="35715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Putting this together</a:t>
            </a:r>
            <a:endParaRPr lang="en-GB" dirty="0"/>
          </a:p>
        </p:txBody>
      </p:sp>
      <p:sp>
        <p:nvSpPr>
          <p:cNvPr id="3" name="Content Placeholder 2"/>
          <p:cNvSpPr>
            <a:spLocks noGrp="1"/>
          </p:cNvSpPr>
          <p:nvPr>
            <p:ph idx="1"/>
          </p:nvPr>
        </p:nvSpPr>
        <p:spPr>
          <a:xfrm>
            <a:off x="309281" y="1825625"/>
            <a:ext cx="11645153" cy="4844116"/>
          </a:xfrm>
        </p:spPr>
        <p:txBody>
          <a:bodyPr>
            <a:normAutofit/>
          </a:bodyPr>
          <a:lstStyle/>
          <a:p>
            <a:pPr algn="ctr"/>
            <a:r>
              <a:rPr lang="en-GB" b="1" dirty="0" smtClean="0"/>
              <a:t>Quote 1  - "My mind," he said, "rebels at stagnation’</a:t>
            </a:r>
          </a:p>
          <a:p>
            <a:endParaRPr lang="en-GB" dirty="0"/>
          </a:p>
          <a:p>
            <a:r>
              <a:rPr lang="en-GB" dirty="0" smtClean="0"/>
              <a:t>What does this show? ____________________________________________</a:t>
            </a:r>
          </a:p>
          <a:p>
            <a:r>
              <a:rPr lang="en-GB" dirty="0" smtClean="0"/>
              <a:t>What does Sherlock do when he is bored? ___________________________</a:t>
            </a:r>
          </a:p>
          <a:p>
            <a:r>
              <a:rPr lang="en-GB" dirty="0" smtClean="0"/>
              <a:t>Why is this used at the beginning + end? _____________________________</a:t>
            </a:r>
          </a:p>
          <a:p>
            <a:r>
              <a:rPr lang="en-GB" dirty="0" smtClean="0"/>
              <a:t>What does this show us about drugs in Victorian era? ___________________</a:t>
            </a:r>
          </a:p>
          <a:p>
            <a:r>
              <a:rPr lang="en-GB" dirty="0" smtClean="0"/>
              <a:t>How do we see a contrast in attitudes to drugs? ________________________</a:t>
            </a:r>
          </a:p>
          <a:p>
            <a:r>
              <a:rPr lang="en-GB" dirty="0" smtClean="0"/>
              <a:t>When do we see Sherlock NOT bored – a contrast from here? ____________</a:t>
            </a:r>
          </a:p>
          <a:p>
            <a:pPr marL="0" indent="0">
              <a:buNone/>
            </a:pPr>
            <a:r>
              <a:rPr lang="en-GB" dirty="0" smtClean="0"/>
              <a:t>________________________________________________________________</a:t>
            </a:r>
          </a:p>
          <a:p>
            <a:endParaRPr lang="en-GB" dirty="0"/>
          </a:p>
          <a:p>
            <a:endParaRPr lang="en-GB" dirty="0"/>
          </a:p>
        </p:txBody>
      </p:sp>
      <p:sp>
        <p:nvSpPr>
          <p:cNvPr id="4" name="TextBox 3"/>
          <p:cNvSpPr txBox="1"/>
          <p:nvPr/>
        </p:nvSpPr>
        <p:spPr>
          <a:xfrm>
            <a:off x="8216153" y="365125"/>
            <a:ext cx="3012141" cy="646331"/>
          </a:xfrm>
          <a:prstGeom prst="rect">
            <a:avLst/>
          </a:prstGeom>
          <a:noFill/>
        </p:spPr>
        <p:txBody>
          <a:bodyPr wrap="square" rtlCol="0">
            <a:spAutoFit/>
          </a:bodyPr>
          <a:lstStyle/>
          <a:p>
            <a:r>
              <a:rPr lang="en-GB" dirty="0" smtClean="0"/>
              <a:t>Quote explode each word here……………</a:t>
            </a:r>
            <a:endParaRPr lang="en-GB" dirty="0"/>
          </a:p>
        </p:txBody>
      </p:sp>
      <p:cxnSp>
        <p:nvCxnSpPr>
          <p:cNvPr id="6" name="Straight Arrow Connector 5"/>
          <p:cNvCxnSpPr/>
          <p:nvPr/>
        </p:nvCxnSpPr>
        <p:spPr>
          <a:xfrm flipH="1">
            <a:off x="7718612" y="578224"/>
            <a:ext cx="605117" cy="12474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8727141" y="1011456"/>
            <a:ext cx="484094" cy="8141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1203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Putting this together</a:t>
            </a:r>
            <a:endParaRPr lang="en-GB" dirty="0"/>
          </a:p>
        </p:txBody>
      </p:sp>
      <p:sp>
        <p:nvSpPr>
          <p:cNvPr id="3" name="Content Placeholder 2"/>
          <p:cNvSpPr>
            <a:spLocks noGrp="1"/>
          </p:cNvSpPr>
          <p:nvPr>
            <p:ph idx="1"/>
          </p:nvPr>
        </p:nvSpPr>
        <p:spPr>
          <a:xfrm>
            <a:off x="309281" y="1825625"/>
            <a:ext cx="11645153" cy="4844116"/>
          </a:xfrm>
        </p:spPr>
        <p:txBody>
          <a:bodyPr>
            <a:normAutofit/>
          </a:bodyPr>
          <a:lstStyle/>
          <a:p>
            <a:pPr algn="ctr"/>
            <a:r>
              <a:rPr lang="en-GB" b="1" dirty="0" smtClean="0"/>
              <a:t>Quote 2  -</a:t>
            </a:r>
            <a:r>
              <a:rPr lang="en-GB" dirty="0" smtClean="0"/>
              <a:t> ‘</a:t>
            </a:r>
            <a:r>
              <a:rPr lang="en-GB" b="1" dirty="0" smtClean="0"/>
              <a:t>only unofficial consulting detective’</a:t>
            </a:r>
            <a:endParaRPr lang="en-GB" b="1" dirty="0"/>
          </a:p>
          <a:p>
            <a:r>
              <a:rPr lang="en-GB" dirty="0" smtClean="0"/>
              <a:t>What does this show? ____________________________________________</a:t>
            </a:r>
          </a:p>
          <a:p>
            <a:r>
              <a:rPr lang="en-GB" dirty="0" smtClean="0"/>
              <a:t>What does it show about his attitude about his skills? </a:t>
            </a:r>
            <a:br>
              <a:rPr lang="en-GB" dirty="0" smtClean="0"/>
            </a:br>
            <a:r>
              <a:rPr lang="en-GB" dirty="0" smtClean="0"/>
              <a:t>____________________________________________________________</a:t>
            </a:r>
          </a:p>
          <a:p>
            <a:r>
              <a:rPr lang="en-GB" dirty="0" smtClean="0"/>
              <a:t>What does this start to tell us about how he is different to the police? </a:t>
            </a:r>
          </a:p>
          <a:p>
            <a:r>
              <a:rPr lang="en-GB" dirty="0" smtClean="0"/>
              <a:t>__________________________________________________________</a:t>
            </a:r>
          </a:p>
          <a:p>
            <a:r>
              <a:rPr lang="en-GB" dirty="0" smtClean="0"/>
              <a:t>Why does he think this role is needed for </a:t>
            </a:r>
          </a:p>
          <a:p>
            <a:r>
              <a:rPr lang="en-GB" dirty="0" smtClean="0"/>
              <a:t>Himself -______________________________________</a:t>
            </a:r>
          </a:p>
          <a:p>
            <a:r>
              <a:rPr lang="en-GB" dirty="0" smtClean="0"/>
              <a:t>Others - ______________________________________</a:t>
            </a:r>
            <a:endParaRPr lang="en-GB" dirty="0"/>
          </a:p>
          <a:p>
            <a:endParaRPr lang="en-GB" dirty="0"/>
          </a:p>
        </p:txBody>
      </p:sp>
      <p:cxnSp>
        <p:nvCxnSpPr>
          <p:cNvPr id="5" name="Straight Arrow Connector 4"/>
          <p:cNvCxnSpPr/>
          <p:nvPr/>
        </p:nvCxnSpPr>
        <p:spPr>
          <a:xfrm flipV="1">
            <a:off x="4706471" y="726141"/>
            <a:ext cx="1546411" cy="12371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468035" y="228600"/>
            <a:ext cx="2393577" cy="369332"/>
          </a:xfrm>
          <a:prstGeom prst="rect">
            <a:avLst/>
          </a:prstGeom>
          <a:noFill/>
        </p:spPr>
        <p:txBody>
          <a:bodyPr wrap="square" rtlCol="0">
            <a:spAutoFit/>
          </a:bodyPr>
          <a:lstStyle/>
          <a:p>
            <a:r>
              <a:rPr lang="en-GB" dirty="0" smtClean="0"/>
              <a:t>Quote explode </a:t>
            </a:r>
            <a:endParaRPr lang="en-GB" dirty="0"/>
          </a:p>
        </p:txBody>
      </p:sp>
      <p:cxnSp>
        <p:nvCxnSpPr>
          <p:cNvPr id="8" name="Straight Arrow Connector 7"/>
          <p:cNvCxnSpPr/>
          <p:nvPr/>
        </p:nvCxnSpPr>
        <p:spPr>
          <a:xfrm flipV="1">
            <a:off x="6104965" y="1317812"/>
            <a:ext cx="1694329" cy="6454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893424" y="1048871"/>
            <a:ext cx="2729752" cy="369332"/>
          </a:xfrm>
          <a:prstGeom prst="rect">
            <a:avLst/>
          </a:prstGeom>
          <a:noFill/>
        </p:spPr>
        <p:txBody>
          <a:bodyPr wrap="square" rtlCol="0">
            <a:spAutoFit/>
          </a:bodyPr>
          <a:lstStyle/>
          <a:p>
            <a:r>
              <a:rPr lang="en-GB" dirty="0" smtClean="0"/>
              <a:t>Quote explode </a:t>
            </a:r>
            <a:endParaRPr lang="en-GB" dirty="0"/>
          </a:p>
        </p:txBody>
      </p:sp>
    </p:spTree>
    <p:extLst>
      <p:ext uri="{BB962C8B-B14F-4D97-AF65-F5344CB8AC3E}">
        <p14:creationId xmlns:p14="http://schemas.microsoft.com/office/powerpoint/2010/main" val="2978303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Putting this together</a:t>
            </a:r>
            <a:endParaRPr lang="en-GB" dirty="0"/>
          </a:p>
        </p:txBody>
      </p:sp>
      <p:sp>
        <p:nvSpPr>
          <p:cNvPr id="3" name="Content Placeholder 2"/>
          <p:cNvSpPr>
            <a:spLocks noGrp="1"/>
          </p:cNvSpPr>
          <p:nvPr>
            <p:ph idx="1"/>
          </p:nvPr>
        </p:nvSpPr>
        <p:spPr>
          <a:xfrm>
            <a:off x="309281" y="1825625"/>
            <a:ext cx="11645153" cy="4844116"/>
          </a:xfrm>
        </p:spPr>
        <p:txBody>
          <a:bodyPr>
            <a:normAutofit/>
          </a:bodyPr>
          <a:lstStyle/>
          <a:p>
            <a:pPr algn="ctr"/>
            <a:r>
              <a:rPr lang="en-GB" b="1" dirty="0" smtClean="0"/>
              <a:t>Quote 3  - </a:t>
            </a:r>
            <a:r>
              <a:rPr lang="en-GB" dirty="0" smtClean="0"/>
              <a:t>‘Jones ………….out of their depths ………………their normal state’</a:t>
            </a:r>
          </a:p>
          <a:p>
            <a:endParaRPr lang="en-GB" dirty="0"/>
          </a:p>
          <a:p>
            <a:r>
              <a:rPr lang="en-GB" dirty="0" smtClean="0"/>
              <a:t>What does this show? ____________________________________________</a:t>
            </a:r>
          </a:p>
          <a:p>
            <a:r>
              <a:rPr lang="en-GB" dirty="0" smtClean="0"/>
              <a:t>Why is Jones used? _________________________________________</a:t>
            </a:r>
          </a:p>
          <a:p>
            <a:r>
              <a:rPr lang="en-GB" dirty="0" smtClean="0"/>
              <a:t>What does this show us about Sherlock’s attitude towards the police? ________________________________________________________</a:t>
            </a:r>
          </a:p>
          <a:p>
            <a:r>
              <a:rPr lang="en-GB" dirty="0" smtClean="0"/>
              <a:t>When do we see Jones out of his depth? </a:t>
            </a:r>
          </a:p>
          <a:p>
            <a:r>
              <a:rPr lang="en-GB" dirty="0" smtClean="0"/>
              <a:t>At _______________________________</a:t>
            </a:r>
          </a:p>
          <a:p>
            <a:r>
              <a:rPr lang="en-GB" dirty="0" smtClean="0"/>
              <a:t>During the _________________________</a:t>
            </a:r>
            <a:endParaRPr lang="en-GB" dirty="0"/>
          </a:p>
        </p:txBody>
      </p:sp>
      <p:cxnSp>
        <p:nvCxnSpPr>
          <p:cNvPr id="5" name="Straight Arrow Connector 4"/>
          <p:cNvCxnSpPr/>
          <p:nvPr/>
        </p:nvCxnSpPr>
        <p:spPr>
          <a:xfrm flipV="1">
            <a:off x="3025589" y="597932"/>
            <a:ext cx="3442446" cy="1092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468035" y="228600"/>
            <a:ext cx="2393577" cy="369332"/>
          </a:xfrm>
          <a:prstGeom prst="rect">
            <a:avLst/>
          </a:prstGeom>
          <a:noFill/>
        </p:spPr>
        <p:txBody>
          <a:bodyPr wrap="square" rtlCol="0">
            <a:spAutoFit/>
          </a:bodyPr>
          <a:lstStyle/>
          <a:p>
            <a:r>
              <a:rPr lang="en-GB" dirty="0" smtClean="0"/>
              <a:t>Quote explode </a:t>
            </a:r>
            <a:endParaRPr lang="en-GB" dirty="0"/>
          </a:p>
        </p:txBody>
      </p:sp>
      <p:sp>
        <p:nvSpPr>
          <p:cNvPr id="9" name="TextBox 8"/>
          <p:cNvSpPr txBox="1"/>
          <p:nvPr/>
        </p:nvSpPr>
        <p:spPr>
          <a:xfrm>
            <a:off x="7893424" y="1048871"/>
            <a:ext cx="2729752" cy="369332"/>
          </a:xfrm>
          <a:prstGeom prst="rect">
            <a:avLst/>
          </a:prstGeom>
          <a:noFill/>
        </p:spPr>
        <p:txBody>
          <a:bodyPr wrap="square" rtlCol="0">
            <a:spAutoFit/>
          </a:bodyPr>
          <a:lstStyle/>
          <a:p>
            <a:r>
              <a:rPr lang="en-GB" dirty="0" smtClean="0"/>
              <a:t>Quote explode </a:t>
            </a:r>
            <a:endParaRPr lang="en-GB" dirty="0"/>
          </a:p>
        </p:txBody>
      </p:sp>
      <p:cxnSp>
        <p:nvCxnSpPr>
          <p:cNvPr id="10" name="Straight Arrow Connector 9"/>
          <p:cNvCxnSpPr/>
          <p:nvPr/>
        </p:nvCxnSpPr>
        <p:spPr>
          <a:xfrm flipV="1">
            <a:off x="6589059" y="597932"/>
            <a:ext cx="161365" cy="1392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9258300" y="1233537"/>
            <a:ext cx="1028701" cy="592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2449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06" y="0"/>
            <a:ext cx="10515600" cy="1325563"/>
          </a:xfrm>
        </p:spPr>
        <p:txBody>
          <a:bodyPr/>
          <a:lstStyle/>
          <a:p>
            <a:r>
              <a:rPr lang="en-GB" dirty="0" smtClean="0"/>
              <a:t>Essay plan to follow </a:t>
            </a:r>
            <a:endParaRPr lang="en-GB" dirty="0"/>
          </a:p>
        </p:txBody>
      </p:sp>
      <p:sp>
        <p:nvSpPr>
          <p:cNvPr id="3" name="Content Placeholder 2"/>
          <p:cNvSpPr>
            <a:spLocks noGrp="1"/>
          </p:cNvSpPr>
          <p:nvPr>
            <p:ph idx="1"/>
          </p:nvPr>
        </p:nvSpPr>
        <p:spPr>
          <a:xfrm>
            <a:off x="58271" y="847165"/>
            <a:ext cx="10515600" cy="5647764"/>
          </a:xfrm>
        </p:spPr>
        <p:txBody>
          <a:bodyPr>
            <a:normAutofit/>
          </a:bodyPr>
          <a:lstStyle/>
          <a:p>
            <a:pPr algn="ctr"/>
            <a:r>
              <a:rPr lang="en-GB" dirty="0" smtClean="0"/>
              <a:t>How does Conan Doyle present the </a:t>
            </a:r>
          </a:p>
          <a:p>
            <a:pPr algn="ctr"/>
            <a:r>
              <a:rPr lang="en-GB" u="sng" dirty="0" smtClean="0"/>
              <a:t>character of Sherlock </a:t>
            </a:r>
            <a:r>
              <a:rPr lang="en-GB" dirty="0" smtClean="0"/>
              <a:t>in this extract and throughout the novel? </a:t>
            </a:r>
          </a:p>
          <a:p>
            <a:endParaRPr lang="en-GB" dirty="0" smtClean="0"/>
          </a:p>
          <a:p>
            <a:r>
              <a:rPr lang="en-GB" dirty="0" smtClean="0"/>
              <a:t>Intro – Conan Doyle presents Sherlock as ………………………………….</a:t>
            </a:r>
          </a:p>
          <a:p>
            <a:r>
              <a:rPr lang="en-GB" dirty="0" smtClean="0"/>
              <a:t>Para 1 – Sherlock as easily bored </a:t>
            </a:r>
          </a:p>
          <a:p>
            <a:r>
              <a:rPr lang="en-GB" dirty="0" smtClean="0"/>
              <a:t>Para 2 – Sherlock’s view of his job </a:t>
            </a:r>
          </a:p>
          <a:p>
            <a:r>
              <a:rPr lang="en-GB" dirty="0" smtClean="0"/>
              <a:t>Para 3 – Sherlock’s views of the police </a:t>
            </a:r>
          </a:p>
          <a:p>
            <a:r>
              <a:rPr lang="en-GB" dirty="0" smtClean="0"/>
              <a:t>Para 4 – Sherlock’s joy in his work / why he does it </a:t>
            </a:r>
          </a:p>
          <a:p>
            <a:r>
              <a:rPr lang="en-GB" dirty="0" smtClean="0"/>
              <a:t>Para 5 – Sherlock’s lack of emotion towards Watson </a:t>
            </a:r>
          </a:p>
          <a:p>
            <a:r>
              <a:rPr lang="en-GB" dirty="0" smtClean="0"/>
              <a:t>Para 6 – Sherlock’s focus on fact over emotion</a:t>
            </a:r>
          </a:p>
          <a:p>
            <a:r>
              <a:rPr lang="en-GB" dirty="0" smtClean="0"/>
              <a:t>Con – Conan Doyle has presented Sherlock as …………………………..</a:t>
            </a:r>
            <a:endParaRPr lang="en-GB" dirty="0"/>
          </a:p>
        </p:txBody>
      </p:sp>
      <p:sp>
        <p:nvSpPr>
          <p:cNvPr id="4" name="Rectangle 3"/>
          <p:cNvSpPr/>
          <p:nvPr/>
        </p:nvSpPr>
        <p:spPr>
          <a:xfrm>
            <a:off x="58271" y="2259106"/>
            <a:ext cx="9596717" cy="42358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9829800" y="2221617"/>
            <a:ext cx="2474258" cy="4524315"/>
          </a:xfrm>
          <a:prstGeom prst="rect">
            <a:avLst/>
          </a:prstGeom>
          <a:noFill/>
        </p:spPr>
        <p:txBody>
          <a:bodyPr wrap="square" rtlCol="0">
            <a:spAutoFit/>
          </a:bodyPr>
          <a:lstStyle/>
          <a:p>
            <a:r>
              <a:rPr lang="en-GB" sz="2400" b="1" u="sng" dirty="0" smtClean="0"/>
              <a:t>Each para plan </a:t>
            </a:r>
          </a:p>
          <a:p>
            <a:r>
              <a:rPr lang="en-GB" sz="2400" dirty="0" smtClean="0"/>
              <a:t>- Quote from extract</a:t>
            </a:r>
          </a:p>
          <a:p>
            <a:r>
              <a:rPr lang="en-GB" sz="2400" dirty="0" smtClean="0"/>
              <a:t>- Explain this </a:t>
            </a:r>
          </a:p>
          <a:p>
            <a:r>
              <a:rPr lang="en-GB" sz="2400" dirty="0" smtClean="0"/>
              <a:t>- Link to somewhere else </a:t>
            </a:r>
          </a:p>
          <a:p>
            <a:r>
              <a:rPr lang="en-GB" sz="2400" dirty="0" smtClean="0"/>
              <a:t>- What show about society if can </a:t>
            </a:r>
          </a:p>
          <a:p>
            <a:r>
              <a:rPr lang="en-GB" sz="2400" dirty="0" smtClean="0"/>
              <a:t>- Link back to what learn  </a:t>
            </a:r>
          </a:p>
          <a:p>
            <a:endParaRPr lang="en-GB" sz="2400" dirty="0"/>
          </a:p>
        </p:txBody>
      </p:sp>
    </p:spTree>
    <p:extLst>
      <p:ext uri="{BB962C8B-B14F-4D97-AF65-F5344CB8AC3E}">
        <p14:creationId xmlns:p14="http://schemas.microsoft.com/office/powerpoint/2010/main" val="657213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282" y="0"/>
            <a:ext cx="10515600" cy="1325563"/>
          </a:xfrm>
        </p:spPr>
        <p:txBody>
          <a:bodyPr/>
          <a:lstStyle/>
          <a:p>
            <a:r>
              <a:rPr lang="en-GB" dirty="0" smtClean="0"/>
              <a:t>Getting started </a:t>
            </a:r>
            <a:endParaRPr lang="en-GB" dirty="0"/>
          </a:p>
        </p:txBody>
      </p:sp>
      <p:sp>
        <p:nvSpPr>
          <p:cNvPr id="3" name="Content Placeholder 2"/>
          <p:cNvSpPr>
            <a:spLocks noGrp="1"/>
          </p:cNvSpPr>
          <p:nvPr>
            <p:ph idx="1"/>
          </p:nvPr>
        </p:nvSpPr>
        <p:spPr>
          <a:xfrm>
            <a:off x="838200" y="1325563"/>
            <a:ext cx="8023412" cy="4851400"/>
          </a:xfrm>
        </p:spPr>
        <p:txBody>
          <a:bodyPr>
            <a:normAutofit fontScale="92500" lnSpcReduction="10000"/>
          </a:bodyPr>
          <a:lstStyle/>
          <a:p>
            <a:r>
              <a:rPr lang="en-GB" dirty="0" smtClean="0"/>
              <a:t>Conan Doyle presents Sherlock as …………</a:t>
            </a:r>
          </a:p>
          <a:p>
            <a:r>
              <a:rPr lang="en-GB" dirty="0" smtClean="0"/>
              <a:t>We can see this in ……………………..</a:t>
            </a:r>
          </a:p>
          <a:p>
            <a:r>
              <a:rPr lang="en-GB" dirty="0" smtClean="0"/>
              <a:t>Conan Doyle has used ……………………………….</a:t>
            </a:r>
          </a:p>
          <a:p>
            <a:r>
              <a:rPr lang="en-GB" dirty="0" smtClean="0"/>
              <a:t>This conveys …………………….</a:t>
            </a:r>
          </a:p>
          <a:p>
            <a:r>
              <a:rPr lang="en-GB" dirty="0" smtClean="0"/>
              <a:t>This demonstrates …………………</a:t>
            </a:r>
          </a:p>
          <a:p>
            <a:r>
              <a:rPr lang="en-GB" dirty="0" smtClean="0"/>
              <a:t>From this we learn ……………</a:t>
            </a:r>
          </a:p>
          <a:p>
            <a:r>
              <a:rPr lang="en-GB" dirty="0" smtClean="0"/>
              <a:t>We also saw ……………… when ………</a:t>
            </a:r>
          </a:p>
          <a:p>
            <a:r>
              <a:rPr lang="en-GB" dirty="0" smtClean="0"/>
              <a:t>Conan Doyle also showed ……… when ……..</a:t>
            </a:r>
          </a:p>
          <a:p>
            <a:r>
              <a:rPr lang="en-GB" dirty="0" smtClean="0"/>
              <a:t>This shows us that in the Victorian era ……….</a:t>
            </a:r>
          </a:p>
          <a:p>
            <a:r>
              <a:rPr lang="en-GB" dirty="0" smtClean="0"/>
              <a:t>From this we can learn that the Victorian society ……….</a:t>
            </a:r>
          </a:p>
          <a:p>
            <a:r>
              <a:rPr lang="en-GB" dirty="0" smtClean="0"/>
              <a:t>We can see that Sherlock ………….</a:t>
            </a:r>
            <a:endParaRPr lang="en-GB" dirty="0"/>
          </a:p>
        </p:txBody>
      </p:sp>
      <p:sp>
        <p:nvSpPr>
          <p:cNvPr id="4" name="TextBox 3"/>
          <p:cNvSpPr txBox="1"/>
          <p:nvPr/>
        </p:nvSpPr>
        <p:spPr>
          <a:xfrm>
            <a:off x="9386047" y="386789"/>
            <a:ext cx="2474258" cy="4524315"/>
          </a:xfrm>
          <a:prstGeom prst="rect">
            <a:avLst/>
          </a:prstGeom>
          <a:noFill/>
        </p:spPr>
        <p:txBody>
          <a:bodyPr wrap="square" rtlCol="0">
            <a:spAutoFit/>
          </a:bodyPr>
          <a:lstStyle/>
          <a:p>
            <a:r>
              <a:rPr lang="en-GB" sz="2400" b="1" u="sng" dirty="0" smtClean="0"/>
              <a:t>Each para plan </a:t>
            </a:r>
          </a:p>
          <a:p>
            <a:r>
              <a:rPr lang="en-GB" sz="2400" dirty="0" smtClean="0"/>
              <a:t>- Quote from extract</a:t>
            </a:r>
          </a:p>
          <a:p>
            <a:r>
              <a:rPr lang="en-GB" sz="2400" dirty="0" smtClean="0"/>
              <a:t>- Explain this </a:t>
            </a:r>
          </a:p>
          <a:p>
            <a:r>
              <a:rPr lang="en-GB" sz="2400" dirty="0" smtClean="0"/>
              <a:t>- Link to somewhere else </a:t>
            </a:r>
          </a:p>
          <a:p>
            <a:r>
              <a:rPr lang="en-GB" sz="2400" dirty="0" smtClean="0"/>
              <a:t>- What show about society if can </a:t>
            </a:r>
          </a:p>
          <a:p>
            <a:r>
              <a:rPr lang="en-GB" sz="2400" dirty="0" smtClean="0"/>
              <a:t>- Link back to what learn  </a:t>
            </a:r>
          </a:p>
          <a:p>
            <a:endParaRPr lang="en-GB" sz="2400" dirty="0"/>
          </a:p>
        </p:txBody>
      </p:sp>
      <p:sp>
        <p:nvSpPr>
          <p:cNvPr id="5" name="TextBox 4"/>
          <p:cNvSpPr txBox="1"/>
          <p:nvPr/>
        </p:nvSpPr>
        <p:spPr>
          <a:xfrm>
            <a:off x="9390530" y="5325035"/>
            <a:ext cx="2079811" cy="1200329"/>
          </a:xfrm>
          <a:prstGeom prst="rect">
            <a:avLst/>
          </a:prstGeom>
          <a:noFill/>
        </p:spPr>
        <p:txBody>
          <a:bodyPr wrap="square" rtlCol="0">
            <a:spAutoFit/>
          </a:bodyPr>
          <a:lstStyle/>
          <a:p>
            <a:r>
              <a:rPr lang="en-GB" sz="2400" dirty="0" smtClean="0"/>
              <a:t>Move through the previous para points </a:t>
            </a:r>
            <a:endParaRPr lang="en-GB" sz="2400" dirty="0"/>
          </a:p>
        </p:txBody>
      </p:sp>
      <p:sp>
        <p:nvSpPr>
          <p:cNvPr id="6" name="Rectangle 5"/>
          <p:cNvSpPr/>
          <p:nvPr/>
        </p:nvSpPr>
        <p:spPr>
          <a:xfrm>
            <a:off x="9085729" y="5151993"/>
            <a:ext cx="2689411" cy="15464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9238129" y="161365"/>
            <a:ext cx="2622176" cy="43837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37527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Before you finish </a:t>
            </a:r>
            <a:endParaRPr lang="en-GB" dirty="0"/>
          </a:p>
        </p:txBody>
      </p:sp>
      <p:sp>
        <p:nvSpPr>
          <p:cNvPr id="3" name="Content Placeholder 2"/>
          <p:cNvSpPr>
            <a:spLocks noGrp="1"/>
          </p:cNvSpPr>
          <p:nvPr>
            <p:ph idx="1"/>
          </p:nvPr>
        </p:nvSpPr>
        <p:spPr/>
        <p:txBody>
          <a:bodyPr/>
          <a:lstStyle/>
          <a:p>
            <a:r>
              <a:rPr lang="en-GB" dirty="0" smtClean="0"/>
              <a:t>Make sure EVERY time you use a character’s name it has a capital letter. </a:t>
            </a:r>
          </a:p>
          <a:p>
            <a:r>
              <a:rPr lang="en-GB" dirty="0" smtClean="0"/>
              <a:t>Check that you have quotes from extract. </a:t>
            </a:r>
          </a:p>
          <a:p>
            <a:r>
              <a:rPr lang="en-GB" dirty="0" smtClean="0"/>
              <a:t>Have you looked at rest of book? </a:t>
            </a:r>
          </a:p>
          <a:p>
            <a:r>
              <a:rPr lang="en-GB" dirty="0" smtClean="0"/>
              <a:t>Have you said what we learn? </a:t>
            </a:r>
          </a:p>
          <a:p>
            <a:r>
              <a:rPr lang="en-GB" dirty="0" smtClean="0"/>
              <a:t>Are you saying what Conan Doyle does? </a:t>
            </a:r>
          </a:p>
          <a:p>
            <a:r>
              <a:rPr lang="en-GB" dirty="0" smtClean="0"/>
              <a:t>Each paragraph needs to have a clear opening + closing line </a:t>
            </a:r>
            <a:endParaRPr lang="en-GB" dirty="0"/>
          </a:p>
        </p:txBody>
      </p:sp>
    </p:spTree>
    <p:extLst>
      <p:ext uri="{BB962C8B-B14F-4D97-AF65-F5344CB8AC3E}">
        <p14:creationId xmlns:p14="http://schemas.microsoft.com/office/powerpoint/2010/main" val="2165249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94" y="0"/>
            <a:ext cx="11936506" cy="482040"/>
          </a:xfrm>
        </p:spPr>
        <p:txBody>
          <a:bodyPr>
            <a:normAutofit fontScale="90000"/>
          </a:bodyPr>
          <a:lstStyle/>
          <a:p>
            <a:r>
              <a:rPr lang="en-GB" dirty="0" smtClean="0"/>
              <a:t>Extract from Sherlock – read through this from Chapter 1 </a:t>
            </a:r>
            <a:endParaRPr lang="en-GB" dirty="0"/>
          </a:p>
        </p:txBody>
      </p:sp>
      <p:sp>
        <p:nvSpPr>
          <p:cNvPr id="3" name="Content Placeholder 2"/>
          <p:cNvSpPr>
            <a:spLocks noGrp="1"/>
          </p:cNvSpPr>
          <p:nvPr>
            <p:ph idx="1"/>
          </p:nvPr>
        </p:nvSpPr>
        <p:spPr>
          <a:xfrm>
            <a:off x="255494" y="1062317"/>
            <a:ext cx="11739282" cy="5957047"/>
          </a:xfrm>
        </p:spPr>
        <p:txBody>
          <a:bodyPr>
            <a:normAutofit fontScale="77500" lnSpcReduction="20000"/>
          </a:bodyPr>
          <a:lstStyle/>
          <a:p>
            <a:r>
              <a:rPr lang="en-GB" dirty="0"/>
              <a:t>"My mind," he said, "rebels at stagnation. Give me problems, give me work, give me the most abstruse cryptogram or the most intricate analysis, and I am in my own proper atmosphere. I can dispense then with artificial stimulants. But I abhor the dull routine of existence. I crave for mental exaltation. That is why I have chosen my own particular profession,--or rather created it, for I am the only one in the world."</a:t>
            </a:r>
          </a:p>
          <a:p>
            <a:r>
              <a:rPr lang="en-GB" dirty="0"/>
              <a:t>"The only unofficial detective?" I said, raising my eyebrows. </a:t>
            </a:r>
          </a:p>
          <a:p>
            <a:r>
              <a:rPr lang="en-GB" dirty="0"/>
              <a:t>"The only unofficial consulting detective," he answered. "I am the last and highest court of appeal in detection. When Gregson or </a:t>
            </a:r>
            <a:r>
              <a:rPr lang="en-GB" dirty="0" err="1"/>
              <a:t>Lestrade</a:t>
            </a:r>
            <a:r>
              <a:rPr lang="en-GB" dirty="0"/>
              <a:t> or </a:t>
            </a:r>
            <a:r>
              <a:rPr lang="en-GB" dirty="0" err="1"/>
              <a:t>Athelney</a:t>
            </a:r>
            <a:r>
              <a:rPr lang="en-GB" dirty="0"/>
              <a:t> Jones are out of their depths--which, by the way, is their normal state--the matter is laid before me. I examine the data, as an expert, and pronounce a specialist's opinion. I claim no credit in such cases. My name figures in no newspaper. The work itself, the pleasure of finding a field for my peculiar powers, is my highest reward. But you have yourself had some experience of my methods of work in the Jefferson Hope case." </a:t>
            </a:r>
          </a:p>
          <a:p>
            <a:r>
              <a:rPr lang="en-GB" dirty="0"/>
              <a:t>"Yes, indeed," said I, cordially. "I was never so struck by anything in my life. I even embodied it in a small brochure with the somewhat fantastic title of 'A Study in Scarlet.'" </a:t>
            </a:r>
          </a:p>
          <a:p>
            <a:r>
              <a:rPr lang="en-GB" dirty="0"/>
              <a:t>He shook his head sadly. "I glanced over it," said he. "Honestly, I cannot congratulate you upon it. Detection is, or ought to be, an exact science, and should be treated in the same cold and unemotional manner. You have attempted to tinge it with romanticism, which produces much the same effect as if you worked a love-story or an elopement into the fifth proposition of Euclid." </a:t>
            </a:r>
          </a:p>
          <a:p>
            <a:r>
              <a:rPr lang="en-GB" dirty="0"/>
              <a:t>"But the romance was there," I remonstrated. "I could not tamper with the facts." </a:t>
            </a:r>
          </a:p>
          <a:p>
            <a:pPr marL="0" indent="0">
              <a:buNone/>
            </a:pPr>
            <a:endParaRPr lang="en-GB" dirty="0"/>
          </a:p>
        </p:txBody>
      </p:sp>
    </p:spTree>
    <p:extLst>
      <p:ext uri="{BB962C8B-B14F-4D97-AF65-F5344CB8AC3E}">
        <p14:creationId xmlns:p14="http://schemas.microsoft.com/office/powerpoint/2010/main" val="1331677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a:t>
            </a:r>
            <a:r>
              <a:rPr lang="en-GB" b="1" u="sng" dirty="0"/>
              <a:t>1</a:t>
            </a:r>
          </a:p>
        </p:txBody>
      </p:sp>
      <p:sp>
        <p:nvSpPr>
          <p:cNvPr id="3" name="Content Placeholder 2"/>
          <p:cNvSpPr>
            <a:spLocks noGrp="1"/>
          </p:cNvSpPr>
          <p:nvPr>
            <p:ph idx="1"/>
          </p:nvPr>
        </p:nvSpPr>
        <p:spPr>
          <a:xfrm>
            <a:off x="838200" y="1416676"/>
            <a:ext cx="10515600" cy="5241701"/>
          </a:xfrm>
        </p:spPr>
        <p:txBody>
          <a:bodyPr>
            <a:normAutofit/>
          </a:bodyPr>
          <a:lstStyle/>
          <a:p>
            <a:r>
              <a:rPr lang="en-GB" sz="3600" dirty="0" smtClean="0"/>
              <a:t>Write out 5 key points which you remember about Sherlock from the book. </a:t>
            </a:r>
          </a:p>
          <a:p>
            <a:endParaRPr lang="en-GB" sz="3600" dirty="0" smtClean="0"/>
          </a:p>
          <a:p>
            <a:pPr marL="0" indent="0">
              <a:buNone/>
            </a:pPr>
            <a:r>
              <a:rPr lang="en-GB" sz="3600" dirty="0" smtClean="0"/>
              <a:t>1- __________________________________________</a:t>
            </a:r>
          </a:p>
          <a:p>
            <a:pPr marL="0" indent="0">
              <a:buNone/>
            </a:pPr>
            <a:r>
              <a:rPr lang="en-GB" sz="3600" dirty="0" smtClean="0"/>
              <a:t>2-__________________________________________</a:t>
            </a:r>
          </a:p>
          <a:p>
            <a:pPr marL="0" indent="0">
              <a:buNone/>
            </a:pPr>
            <a:r>
              <a:rPr lang="en-GB" sz="3600" dirty="0" smtClean="0"/>
              <a:t>3-___________________________________________</a:t>
            </a:r>
          </a:p>
          <a:p>
            <a:pPr marL="0" indent="0">
              <a:buNone/>
            </a:pPr>
            <a:r>
              <a:rPr lang="en-GB" sz="3600" dirty="0" smtClean="0"/>
              <a:t>4-___________________________________________</a:t>
            </a:r>
          </a:p>
          <a:p>
            <a:pPr marL="0" indent="0">
              <a:buNone/>
            </a:pPr>
            <a:r>
              <a:rPr lang="en-GB" sz="3600" dirty="0" smtClean="0"/>
              <a:t>5-___________________________________________</a:t>
            </a:r>
          </a:p>
        </p:txBody>
      </p:sp>
    </p:spTree>
    <p:extLst>
      <p:ext uri="{BB962C8B-B14F-4D97-AF65-F5344CB8AC3E}">
        <p14:creationId xmlns:p14="http://schemas.microsoft.com/office/powerpoint/2010/main" val="257143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2 - Quick fire questions on extract </a:t>
            </a:r>
            <a:endParaRPr lang="en-GB" b="1" u="sng" dirty="0"/>
          </a:p>
        </p:txBody>
      </p:sp>
      <p:sp>
        <p:nvSpPr>
          <p:cNvPr id="3" name="Content Placeholder 2"/>
          <p:cNvSpPr>
            <a:spLocks noGrp="1"/>
          </p:cNvSpPr>
          <p:nvPr>
            <p:ph idx="1"/>
          </p:nvPr>
        </p:nvSpPr>
        <p:spPr/>
        <p:txBody>
          <a:bodyPr>
            <a:normAutofit fontScale="92500" lnSpcReduction="10000"/>
          </a:bodyPr>
          <a:lstStyle/>
          <a:p>
            <a:r>
              <a:rPr lang="en-GB" dirty="0" smtClean="0"/>
              <a:t>What does Sherlock’s mind do  / not like? </a:t>
            </a:r>
          </a:p>
          <a:p>
            <a:r>
              <a:rPr lang="en-GB" dirty="0" smtClean="0"/>
              <a:t>_________________________________________________</a:t>
            </a:r>
          </a:p>
          <a:p>
            <a:r>
              <a:rPr lang="en-GB" dirty="0" smtClean="0"/>
              <a:t>What does Sherlock mean when he says ‘I crave mental exaltation’ – what does he constantly want? </a:t>
            </a:r>
          </a:p>
          <a:p>
            <a:r>
              <a:rPr lang="en-GB" dirty="0" smtClean="0"/>
              <a:t>_____________________________________________________</a:t>
            </a:r>
          </a:p>
          <a:p>
            <a:r>
              <a:rPr lang="en-GB" dirty="0" smtClean="0"/>
              <a:t>What job has he created for himself? </a:t>
            </a:r>
          </a:p>
          <a:p>
            <a:r>
              <a:rPr lang="en-GB" dirty="0" smtClean="0"/>
              <a:t>_____________________________________________________</a:t>
            </a:r>
          </a:p>
          <a:p>
            <a:r>
              <a:rPr lang="en-GB" dirty="0" smtClean="0"/>
              <a:t>What does he think about the police in how they go about trying to solve crimes – what does he mean by ‘out of their depth’? </a:t>
            </a:r>
          </a:p>
          <a:p>
            <a:r>
              <a:rPr lang="en-GB" dirty="0" smtClean="0"/>
              <a:t>____________________________________________________________</a:t>
            </a:r>
            <a:endParaRPr lang="en-GB" dirty="0"/>
          </a:p>
        </p:txBody>
      </p:sp>
    </p:spTree>
    <p:extLst>
      <p:ext uri="{BB962C8B-B14F-4D97-AF65-F5344CB8AC3E}">
        <p14:creationId xmlns:p14="http://schemas.microsoft.com/office/powerpoint/2010/main" val="204387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Quick fire questions on extract </a:t>
            </a:r>
            <a:endParaRPr lang="en-GB" b="1" u="sng" dirty="0"/>
          </a:p>
        </p:txBody>
      </p:sp>
      <p:sp>
        <p:nvSpPr>
          <p:cNvPr id="3" name="Content Placeholder 2"/>
          <p:cNvSpPr>
            <a:spLocks noGrp="1"/>
          </p:cNvSpPr>
          <p:nvPr>
            <p:ph idx="1"/>
          </p:nvPr>
        </p:nvSpPr>
        <p:spPr>
          <a:xfrm>
            <a:off x="838200" y="1825624"/>
            <a:ext cx="10515600" cy="4602069"/>
          </a:xfrm>
        </p:spPr>
        <p:txBody>
          <a:bodyPr>
            <a:normAutofit/>
          </a:bodyPr>
          <a:lstStyle/>
          <a:p>
            <a:r>
              <a:rPr lang="en-GB" dirty="0" smtClean="0"/>
              <a:t>What does Sherlock say is his ‘highest reward?’ Why? </a:t>
            </a:r>
          </a:p>
          <a:p>
            <a:r>
              <a:rPr lang="en-GB" dirty="0" smtClean="0"/>
              <a:t>________________________________________________________________________________________________________________</a:t>
            </a:r>
          </a:p>
          <a:p>
            <a:r>
              <a:rPr lang="en-GB" dirty="0" smtClean="0"/>
              <a:t>How does Sherlock treat the book ‘A Study in Scarlett’ that Watson has written? </a:t>
            </a:r>
          </a:p>
          <a:p>
            <a:r>
              <a:rPr lang="en-GB" dirty="0" smtClean="0"/>
              <a:t>_______________________________________________________</a:t>
            </a:r>
          </a:p>
          <a:p>
            <a:r>
              <a:rPr lang="en-GB" dirty="0" smtClean="0"/>
              <a:t>What is his problem with it? </a:t>
            </a:r>
          </a:p>
          <a:p>
            <a:r>
              <a:rPr lang="en-GB" dirty="0" smtClean="0"/>
              <a:t>_______________________________________________________</a:t>
            </a:r>
          </a:p>
          <a:p>
            <a:endParaRPr lang="en-GB" dirty="0"/>
          </a:p>
        </p:txBody>
      </p:sp>
    </p:spTree>
    <p:extLst>
      <p:ext uri="{BB962C8B-B14F-4D97-AF65-F5344CB8AC3E}">
        <p14:creationId xmlns:p14="http://schemas.microsoft.com/office/powerpoint/2010/main" val="746787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3- Match these words with the meaning </a:t>
            </a:r>
            <a:endParaRPr lang="en-GB" b="1" u="sng" dirty="0"/>
          </a:p>
        </p:txBody>
      </p:sp>
      <p:sp>
        <p:nvSpPr>
          <p:cNvPr id="4" name="Content Placeholder 3"/>
          <p:cNvSpPr>
            <a:spLocks noGrp="1"/>
          </p:cNvSpPr>
          <p:nvPr>
            <p:ph sz="half" idx="1"/>
          </p:nvPr>
        </p:nvSpPr>
        <p:spPr>
          <a:xfrm>
            <a:off x="838200" y="1825625"/>
            <a:ext cx="5181600" cy="4652448"/>
          </a:xfrm>
        </p:spPr>
        <p:txBody>
          <a:bodyPr>
            <a:normAutofit/>
          </a:bodyPr>
          <a:lstStyle/>
          <a:p>
            <a:r>
              <a:rPr lang="en-GB" dirty="0" smtClean="0"/>
              <a:t>Narcissistic</a:t>
            </a:r>
          </a:p>
          <a:p>
            <a:r>
              <a:rPr lang="en-GB" dirty="0" smtClean="0"/>
              <a:t>Logical </a:t>
            </a:r>
          </a:p>
          <a:p>
            <a:r>
              <a:rPr lang="en-GB" dirty="0" smtClean="0"/>
              <a:t>Cold </a:t>
            </a:r>
          </a:p>
          <a:p>
            <a:r>
              <a:rPr lang="en-GB" dirty="0" smtClean="0"/>
              <a:t>Reasoning </a:t>
            </a:r>
          </a:p>
          <a:p>
            <a:r>
              <a:rPr lang="en-GB" dirty="0" smtClean="0"/>
              <a:t>Detached </a:t>
            </a:r>
          </a:p>
          <a:p>
            <a:r>
              <a:rPr lang="en-GB" dirty="0" smtClean="0"/>
              <a:t>Focused </a:t>
            </a:r>
          </a:p>
          <a:p>
            <a:endParaRPr lang="en-GB" dirty="0"/>
          </a:p>
        </p:txBody>
      </p:sp>
      <p:sp>
        <p:nvSpPr>
          <p:cNvPr id="5" name="Content Placeholder 4"/>
          <p:cNvSpPr>
            <a:spLocks noGrp="1"/>
          </p:cNvSpPr>
          <p:nvPr>
            <p:ph sz="half" idx="2"/>
          </p:nvPr>
        </p:nvSpPr>
        <p:spPr/>
        <p:txBody>
          <a:bodyPr>
            <a:normAutofit/>
          </a:bodyPr>
          <a:lstStyle/>
          <a:p>
            <a:r>
              <a:rPr lang="en-GB" dirty="0" smtClean="0"/>
              <a:t>Only thinks about himself </a:t>
            </a:r>
          </a:p>
          <a:p>
            <a:r>
              <a:rPr lang="en-GB" dirty="0" smtClean="0"/>
              <a:t>Thinks things through to come to a conclusion</a:t>
            </a:r>
          </a:p>
          <a:p>
            <a:r>
              <a:rPr lang="en-GB" dirty="0" smtClean="0"/>
              <a:t>Sees things in a very clear and straightforward way </a:t>
            </a:r>
          </a:p>
          <a:p>
            <a:r>
              <a:rPr lang="en-GB" dirty="0" smtClean="0"/>
              <a:t>Is not easily distracted </a:t>
            </a:r>
          </a:p>
          <a:p>
            <a:r>
              <a:rPr lang="en-GB" dirty="0" smtClean="0"/>
              <a:t>Does not show any emotion </a:t>
            </a:r>
          </a:p>
          <a:p>
            <a:r>
              <a:rPr lang="en-GB" dirty="0" smtClean="0"/>
              <a:t>Does not form attachments to others </a:t>
            </a:r>
          </a:p>
          <a:p>
            <a:endParaRPr lang="en-GB" dirty="0" smtClean="0"/>
          </a:p>
        </p:txBody>
      </p:sp>
    </p:spTree>
    <p:extLst>
      <p:ext uri="{BB962C8B-B14F-4D97-AF65-F5344CB8AC3E}">
        <p14:creationId xmlns:p14="http://schemas.microsoft.com/office/powerpoint/2010/main" val="3344768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4 – complete these quotes using words from side </a:t>
            </a:r>
            <a:endParaRPr lang="en-GB" b="1" u="sng" dirty="0"/>
          </a:p>
        </p:txBody>
      </p:sp>
      <p:sp>
        <p:nvSpPr>
          <p:cNvPr id="5" name="Content Placeholder 4"/>
          <p:cNvSpPr>
            <a:spLocks noGrp="1"/>
          </p:cNvSpPr>
          <p:nvPr>
            <p:ph idx="1"/>
          </p:nvPr>
        </p:nvSpPr>
        <p:spPr>
          <a:xfrm>
            <a:off x="152400" y="1852519"/>
            <a:ext cx="9099176" cy="4351338"/>
          </a:xfrm>
        </p:spPr>
        <p:txBody>
          <a:bodyPr/>
          <a:lstStyle/>
          <a:p>
            <a:r>
              <a:rPr lang="en-GB" dirty="0" smtClean="0"/>
              <a:t>_______ with innumerable _________ marks</a:t>
            </a:r>
          </a:p>
          <a:p>
            <a:r>
              <a:rPr lang="en-GB" dirty="0" smtClean="0"/>
              <a:t> I ab____ the ____  _______ of existence</a:t>
            </a:r>
          </a:p>
          <a:p>
            <a:r>
              <a:rPr lang="en-GB" dirty="0" smtClean="0"/>
              <a:t> a </a:t>
            </a:r>
            <a:r>
              <a:rPr lang="en-GB" dirty="0" err="1" smtClean="0"/>
              <a:t>cal</a:t>
            </a:r>
            <a:r>
              <a:rPr lang="en-GB" dirty="0" smtClean="0"/>
              <a:t>_______-m_______</a:t>
            </a:r>
          </a:p>
          <a:p>
            <a:r>
              <a:rPr lang="en-GB" dirty="0" smtClean="0"/>
              <a:t>In________</a:t>
            </a:r>
          </a:p>
          <a:p>
            <a:r>
              <a:rPr lang="en-GB" dirty="0" smtClean="0"/>
              <a:t>A client is to me a mere _______</a:t>
            </a:r>
          </a:p>
          <a:p>
            <a:pPr lvl="0"/>
            <a:r>
              <a:rPr lang="en-GB" dirty="0">
                <a:solidFill>
                  <a:prstClr val="black"/>
                </a:solidFill>
              </a:rPr>
              <a:t>Like those of a trained ___________ </a:t>
            </a:r>
            <a:endParaRPr lang="en-GB" dirty="0" smtClean="0"/>
          </a:p>
          <a:p>
            <a:r>
              <a:rPr lang="en-GB" dirty="0" smtClean="0"/>
              <a:t>E_________ is </a:t>
            </a:r>
            <a:r>
              <a:rPr lang="en-GB" dirty="0" err="1" smtClean="0"/>
              <a:t>opp</a:t>
            </a:r>
            <a:r>
              <a:rPr lang="en-GB" dirty="0" smtClean="0"/>
              <a:t>________ to true c_______ r_________ </a:t>
            </a:r>
          </a:p>
          <a:p>
            <a:endParaRPr lang="en-GB" dirty="0" smtClean="0"/>
          </a:p>
          <a:p>
            <a:endParaRPr lang="en-GB" dirty="0" smtClean="0"/>
          </a:p>
          <a:p>
            <a:endParaRPr lang="en-GB" dirty="0" smtClean="0"/>
          </a:p>
          <a:p>
            <a:endParaRPr lang="en-GB" dirty="0" smtClean="0"/>
          </a:p>
          <a:p>
            <a:endParaRPr lang="en-GB" dirty="0"/>
          </a:p>
        </p:txBody>
      </p:sp>
      <p:sp>
        <p:nvSpPr>
          <p:cNvPr id="6" name="TextBox 5"/>
          <p:cNvSpPr txBox="1"/>
          <p:nvPr/>
        </p:nvSpPr>
        <p:spPr>
          <a:xfrm>
            <a:off x="9453281" y="1801906"/>
            <a:ext cx="2622177" cy="4893647"/>
          </a:xfrm>
          <a:prstGeom prst="rect">
            <a:avLst/>
          </a:prstGeom>
          <a:noFill/>
        </p:spPr>
        <p:txBody>
          <a:bodyPr wrap="square" rtlCol="0">
            <a:spAutoFit/>
          </a:bodyPr>
          <a:lstStyle/>
          <a:p>
            <a:r>
              <a:rPr lang="en-GB" sz="2400" dirty="0" smtClean="0"/>
              <a:t>Emotion</a:t>
            </a:r>
          </a:p>
          <a:p>
            <a:r>
              <a:rPr lang="en-GB" sz="2400" dirty="0" smtClean="0"/>
              <a:t>Scarred</a:t>
            </a:r>
          </a:p>
          <a:p>
            <a:r>
              <a:rPr lang="en-GB" sz="2400" dirty="0" smtClean="0"/>
              <a:t>unit</a:t>
            </a:r>
          </a:p>
          <a:p>
            <a:r>
              <a:rPr lang="en-GB" sz="2400" dirty="0" smtClean="0"/>
              <a:t>abhor </a:t>
            </a:r>
          </a:p>
          <a:p>
            <a:r>
              <a:rPr lang="en-GB" sz="2400" dirty="0" smtClean="0"/>
              <a:t>Cold reason </a:t>
            </a:r>
          </a:p>
          <a:p>
            <a:r>
              <a:rPr lang="en-GB" sz="2400" dirty="0" smtClean="0"/>
              <a:t>inhumane</a:t>
            </a:r>
          </a:p>
          <a:p>
            <a:r>
              <a:rPr lang="en-GB" sz="2400" dirty="0" smtClean="0"/>
              <a:t>Puncture</a:t>
            </a:r>
          </a:p>
          <a:p>
            <a:r>
              <a:rPr lang="en-GB" sz="2400" dirty="0" smtClean="0"/>
              <a:t>Opposed </a:t>
            </a:r>
          </a:p>
          <a:p>
            <a:r>
              <a:rPr lang="en-GB" sz="2400" dirty="0" smtClean="0"/>
              <a:t>bloodhound</a:t>
            </a:r>
          </a:p>
          <a:p>
            <a:r>
              <a:rPr lang="en-GB" sz="2400" dirty="0" smtClean="0"/>
              <a:t>Calculating machine</a:t>
            </a:r>
          </a:p>
          <a:p>
            <a:r>
              <a:rPr lang="en-GB" sz="2400" dirty="0" smtClean="0"/>
              <a:t>Dull routine   </a:t>
            </a:r>
          </a:p>
          <a:p>
            <a:endParaRPr lang="en-GB" sz="2400" dirty="0"/>
          </a:p>
        </p:txBody>
      </p:sp>
      <p:sp>
        <p:nvSpPr>
          <p:cNvPr id="7" name="Rectangle 6"/>
          <p:cNvSpPr/>
          <p:nvPr/>
        </p:nvSpPr>
        <p:spPr>
          <a:xfrm>
            <a:off x="9453281" y="1690688"/>
            <a:ext cx="2138084" cy="48445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1174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61365"/>
            <a:ext cx="10515600" cy="1325563"/>
          </a:xfrm>
        </p:spPr>
        <p:txBody>
          <a:bodyPr>
            <a:normAutofit fontScale="90000"/>
          </a:bodyPr>
          <a:lstStyle/>
          <a:p>
            <a:r>
              <a:rPr lang="en-GB" b="1" u="sng" dirty="0" smtClean="0"/>
              <a:t>Task 5 – Sherlock vs Watson </a:t>
            </a:r>
            <a:br>
              <a:rPr lang="en-GB" b="1" u="sng" dirty="0" smtClean="0"/>
            </a:br>
            <a:r>
              <a:rPr lang="en-GB" dirty="0" smtClean="0"/>
              <a:t>We know that Conan Doyle has created a con______________ between these characters </a:t>
            </a:r>
            <a:endParaRPr lang="en-GB" dirty="0"/>
          </a:p>
        </p:txBody>
      </p:sp>
      <p:sp>
        <p:nvSpPr>
          <p:cNvPr id="3" name="Content Placeholder 2"/>
          <p:cNvSpPr>
            <a:spLocks noGrp="1"/>
          </p:cNvSpPr>
          <p:nvPr>
            <p:ph sz="half" idx="1"/>
          </p:nvPr>
        </p:nvSpPr>
        <p:spPr>
          <a:xfrm>
            <a:off x="112059" y="2112355"/>
            <a:ext cx="5401235" cy="4351338"/>
          </a:xfrm>
        </p:spPr>
        <p:txBody>
          <a:bodyPr>
            <a:normAutofit/>
          </a:bodyPr>
          <a:lstStyle/>
          <a:p>
            <a:pPr marL="0" indent="0">
              <a:buNone/>
            </a:pPr>
            <a:r>
              <a:rPr lang="en-GB" dirty="0" smtClean="0"/>
              <a:t>How do we see differences between them in THIS extract? </a:t>
            </a:r>
            <a:endParaRPr lang="en-GB" dirty="0"/>
          </a:p>
        </p:txBody>
      </p:sp>
      <p:sp>
        <p:nvSpPr>
          <p:cNvPr id="4" name="Content Placeholder 3"/>
          <p:cNvSpPr>
            <a:spLocks noGrp="1"/>
          </p:cNvSpPr>
          <p:nvPr>
            <p:ph sz="half" idx="2"/>
          </p:nvPr>
        </p:nvSpPr>
        <p:spPr>
          <a:xfrm>
            <a:off x="5513294" y="1825623"/>
            <a:ext cx="6678705" cy="4638069"/>
          </a:xfrm>
        </p:spPr>
        <p:txBody>
          <a:bodyPr>
            <a:noAutofit/>
          </a:bodyPr>
          <a:lstStyle/>
          <a:p>
            <a:r>
              <a:rPr lang="en-GB" sz="1800" dirty="0" smtClean="0"/>
              <a:t>Where else in the book do we see differences between them? </a:t>
            </a:r>
            <a:endParaRPr lang="en-GB" sz="1800" dirty="0"/>
          </a:p>
          <a:p>
            <a:r>
              <a:rPr lang="en-GB" sz="1800" u="sng" dirty="0" smtClean="0"/>
              <a:t>Views on Mary </a:t>
            </a:r>
          </a:p>
          <a:p>
            <a:r>
              <a:rPr lang="en-GB" sz="1800" dirty="0" smtClean="0"/>
              <a:t>Watson - ____________________________________________________</a:t>
            </a:r>
          </a:p>
          <a:p>
            <a:r>
              <a:rPr lang="en-GB" sz="1800" dirty="0" smtClean="0"/>
              <a:t>Sherlock – </a:t>
            </a:r>
          </a:p>
          <a:p>
            <a:r>
              <a:rPr lang="en-GB" sz="1800" dirty="0" smtClean="0"/>
              <a:t>____________________________________________________</a:t>
            </a:r>
          </a:p>
          <a:p>
            <a:r>
              <a:rPr lang="en-GB" sz="1800" u="sng" dirty="0" smtClean="0"/>
              <a:t>Thought process</a:t>
            </a:r>
          </a:p>
          <a:p>
            <a:r>
              <a:rPr lang="en-GB" sz="1800" dirty="0" smtClean="0"/>
              <a:t>Watson – </a:t>
            </a:r>
          </a:p>
          <a:p>
            <a:r>
              <a:rPr lang="en-GB" sz="1800" dirty="0" smtClean="0"/>
              <a:t>______________________________________________________</a:t>
            </a:r>
          </a:p>
          <a:p>
            <a:r>
              <a:rPr lang="en-GB" sz="1800" dirty="0" smtClean="0"/>
              <a:t>Sherlock – </a:t>
            </a:r>
          </a:p>
          <a:p>
            <a:r>
              <a:rPr lang="en-GB" sz="1800" dirty="0" smtClean="0"/>
              <a:t>______________________________________________________</a:t>
            </a:r>
            <a:endParaRPr lang="en-GB" sz="1800" dirty="0"/>
          </a:p>
        </p:txBody>
      </p:sp>
      <p:graphicFrame>
        <p:nvGraphicFramePr>
          <p:cNvPr id="5" name="Table 4"/>
          <p:cNvGraphicFramePr>
            <a:graphicFrameLocks noGrp="1"/>
          </p:cNvGraphicFramePr>
          <p:nvPr>
            <p:extLst>
              <p:ext uri="{D42A27DB-BD31-4B8C-83A1-F6EECF244321}">
                <p14:modId xmlns:p14="http://schemas.microsoft.com/office/powerpoint/2010/main" val="674229979"/>
              </p:ext>
            </p:extLst>
          </p:nvPr>
        </p:nvGraphicFramePr>
        <p:xfrm>
          <a:off x="270435" y="3259614"/>
          <a:ext cx="4583954" cy="2865120"/>
        </p:xfrm>
        <a:graphic>
          <a:graphicData uri="http://schemas.openxmlformats.org/drawingml/2006/table">
            <a:tbl>
              <a:tblPr firstRow="1" bandRow="1">
                <a:tableStyleId>{5940675A-B579-460E-94D1-54222C63F5DA}</a:tableStyleId>
              </a:tblPr>
              <a:tblGrid>
                <a:gridCol w="2291977"/>
                <a:gridCol w="2291977"/>
              </a:tblGrid>
              <a:tr h="370840">
                <a:tc>
                  <a:txBody>
                    <a:bodyPr/>
                    <a:lstStyle/>
                    <a:p>
                      <a:r>
                        <a:rPr lang="en-GB" sz="3200" dirty="0" smtClean="0"/>
                        <a:t>Sherlock</a:t>
                      </a:r>
                      <a:r>
                        <a:rPr lang="en-GB" sz="3200" baseline="0" dirty="0" smtClean="0"/>
                        <a:t> </a:t>
                      </a:r>
                      <a:endParaRPr lang="en-GB" sz="3200" dirty="0"/>
                    </a:p>
                  </a:txBody>
                  <a:tcPr/>
                </a:tc>
                <a:tc>
                  <a:txBody>
                    <a:bodyPr/>
                    <a:lstStyle/>
                    <a:p>
                      <a:r>
                        <a:rPr lang="en-GB" sz="3200" dirty="0" smtClean="0"/>
                        <a:t>Watson</a:t>
                      </a:r>
                      <a:r>
                        <a:rPr lang="en-GB" sz="3200" baseline="0" dirty="0" smtClean="0"/>
                        <a:t> </a:t>
                      </a:r>
                      <a:endParaRPr lang="en-GB" sz="3200" dirty="0"/>
                    </a:p>
                  </a:txBody>
                  <a:tcPr/>
                </a:tc>
              </a:tr>
              <a:tr h="370840">
                <a:tc>
                  <a:txBody>
                    <a:bodyPr/>
                    <a:lstStyle/>
                    <a:p>
                      <a:endParaRPr lang="en-GB"/>
                    </a:p>
                  </a:txBody>
                  <a:tcPr/>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r>
            </a:tbl>
          </a:graphicData>
        </a:graphic>
      </p:graphicFrame>
    </p:spTree>
    <p:extLst>
      <p:ext uri="{BB962C8B-B14F-4D97-AF65-F5344CB8AC3E}">
        <p14:creationId xmlns:p14="http://schemas.microsoft.com/office/powerpoint/2010/main" val="2958035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61365"/>
            <a:ext cx="10515600" cy="1325563"/>
          </a:xfrm>
        </p:spPr>
        <p:txBody>
          <a:bodyPr>
            <a:normAutofit fontScale="90000"/>
          </a:bodyPr>
          <a:lstStyle/>
          <a:p>
            <a:r>
              <a:rPr lang="en-GB" b="1" u="sng" dirty="0" smtClean="0"/>
              <a:t>Task 6 – Sherlock vs Jones </a:t>
            </a:r>
            <a:br>
              <a:rPr lang="en-GB" b="1" u="sng" dirty="0" smtClean="0"/>
            </a:br>
            <a:r>
              <a:rPr lang="en-GB" dirty="0" smtClean="0"/>
              <a:t>We know that Conan Doyle has created a con______________ between these characters </a:t>
            </a:r>
            <a:endParaRPr lang="en-GB" dirty="0"/>
          </a:p>
        </p:txBody>
      </p:sp>
      <p:sp>
        <p:nvSpPr>
          <p:cNvPr id="3" name="Content Placeholder 2"/>
          <p:cNvSpPr>
            <a:spLocks noGrp="1"/>
          </p:cNvSpPr>
          <p:nvPr>
            <p:ph sz="half" idx="1"/>
          </p:nvPr>
        </p:nvSpPr>
        <p:spPr>
          <a:xfrm>
            <a:off x="112059" y="2112355"/>
            <a:ext cx="5401235" cy="4351338"/>
          </a:xfrm>
        </p:spPr>
        <p:txBody>
          <a:bodyPr>
            <a:normAutofit/>
          </a:bodyPr>
          <a:lstStyle/>
          <a:p>
            <a:pPr marL="0" indent="0">
              <a:buNone/>
            </a:pPr>
            <a:r>
              <a:rPr lang="en-GB" dirty="0" smtClean="0"/>
              <a:t>How do we see differences between them in THIS extract? </a:t>
            </a:r>
            <a:endParaRPr lang="en-GB" dirty="0"/>
          </a:p>
        </p:txBody>
      </p:sp>
      <p:sp>
        <p:nvSpPr>
          <p:cNvPr id="4" name="Content Placeholder 3"/>
          <p:cNvSpPr>
            <a:spLocks noGrp="1"/>
          </p:cNvSpPr>
          <p:nvPr>
            <p:ph sz="half" idx="2"/>
          </p:nvPr>
        </p:nvSpPr>
        <p:spPr>
          <a:xfrm>
            <a:off x="5230907" y="1968989"/>
            <a:ext cx="6961094" cy="4889011"/>
          </a:xfrm>
        </p:spPr>
        <p:txBody>
          <a:bodyPr>
            <a:noAutofit/>
          </a:bodyPr>
          <a:lstStyle/>
          <a:p>
            <a:r>
              <a:rPr lang="en-GB" sz="1800" dirty="0" smtClean="0"/>
              <a:t>Where else in the book do we see differences between them? </a:t>
            </a:r>
            <a:endParaRPr lang="en-GB" sz="1800" dirty="0"/>
          </a:p>
          <a:p>
            <a:r>
              <a:rPr lang="en-GB" sz="1800" u="sng" dirty="0" smtClean="0"/>
              <a:t>At crime scene</a:t>
            </a:r>
          </a:p>
          <a:p>
            <a:r>
              <a:rPr lang="en-GB" sz="1800" dirty="0" smtClean="0"/>
              <a:t>Jones - ____________________________________________________</a:t>
            </a:r>
          </a:p>
          <a:p>
            <a:r>
              <a:rPr lang="en-GB" sz="1800" dirty="0" smtClean="0"/>
              <a:t>Sherlock – </a:t>
            </a:r>
          </a:p>
          <a:p>
            <a:r>
              <a:rPr lang="en-GB" sz="1800" dirty="0" smtClean="0"/>
              <a:t>____________________________________________________</a:t>
            </a:r>
          </a:p>
          <a:p>
            <a:r>
              <a:rPr lang="en-GB" sz="1800" u="sng" dirty="0" smtClean="0"/>
              <a:t>During boat chase </a:t>
            </a:r>
          </a:p>
          <a:p>
            <a:r>
              <a:rPr lang="en-GB" sz="1800" dirty="0" smtClean="0"/>
              <a:t>Jones – </a:t>
            </a:r>
          </a:p>
          <a:p>
            <a:r>
              <a:rPr lang="en-GB" sz="1800" dirty="0" smtClean="0"/>
              <a:t>______________________________________________________</a:t>
            </a:r>
          </a:p>
          <a:p>
            <a:r>
              <a:rPr lang="en-GB" sz="1800" dirty="0" smtClean="0"/>
              <a:t>Sherlock – </a:t>
            </a:r>
          </a:p>
          <a:p>
            <a:r>
              <a:rPr lang="en-GB" sz="1800" dirty="0" smtClean="0"/>
              <a:t>______________________________________________________</a:t>
            </a:r>
            <a:endParaRPr lang="en-GB" sz="1800" dirty="0"/>
          </a:p>
        </p:txBody>
      </p:sp>
      <p:graphicFrame>
        <p:nvGraphicFramePr>
          <p:cNvPr id="5" name="Table 4"/>
          <p:cNvGraphicFramePr>
            <a:graphicFrameLocks noGrp="1"/>
          </p:cNvGraphicFramePr>
          <p:nvPr>
            <p:extLst>
              <p:ext uri="{D42A27DB-BD31-4B8C-83A1-F6EECF244321}">
                <p14:modId xmlns:p14="http://schemas.microsoft.com/office/powerpoint/2010/main" val="2712809277"/>
              </p:ext>
            </p:extLst>
          </p:nvPr>
        </p:nvGraphicFramePr>
        <p:xfrm>
          <a:off x="112059" y="3044461"/>
          <a:ext cx="4583954" cy="2865120"/>
        </p:xfrm>
        <a:graphic>
          <a:graphicData uri="http://schemas.openxmlformats.org/drawingml/2006/table">
            <a:tbl>
              <a:tblPr firstRow="1" bandRow="1">
                <a:tableStyleId>{5940675A-B579-460E-94D1-54222C63F5DA}</a:tableStyleId>
              </a:tblPr>
              <a:tblGrid>
                <a:gridCol w="2291977"/>
                <a:gridCol w="2291977"/>
              </a:tblGrid>
              <a:tr h="370840">
                <a:tc>
                  <a:txBody>
                    <a:bodyPr/>
                    <a:lstStyle/>
                    <a:p>
                      <a:r>
                        <a:rPr lang="en-GB" sz="3200" dirty="0" smtClean="0"/>
                        <a:t>Sherlock</a:t>
                      </a:r>
                      <a:r>
                        <a:rPr lang="en-GB" sz="3200" baseline="0" dirty="0" smtClean="0"/>
                        <a:t> </a:t>
                      </a:r>
                      <a:endParaRPr lang="en-GB" sz="3200" dirty="0"/>
                    </a:p>
                  </a:txBody>
                  <a:tcPr/>
                </a:tc>
                <a:tc>
                  <a:txBody>
                    <a:bodyPr/>
                    <a:lstStyle/>
                    <a:p>
                      <a:r>
                        <a:rPr lang="en-GB" sz="3200" baseline="0" dirty="0" smtClean="0"/>
                        <a:t>Jones  </a:t>
                      </a:r>
                      <a:endParaRPr lang="en-GB" sz="3200" dirty="0"/>
                    </a:p>
                  </a:txBody>
                  <a:tcPr/>
                </a:tc>
              </a:tr>
              <a:tr h="370840">
                <a:tc>
                  <a:txBody>
                    <a:bodyPr/>
                    <a:lstStyle/>
                    <a:p>
                      <a:endParaRPr lang="en-GB"/>
                    </a:p>
                  </a:txBody>
                  <a:tcPr/>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r>
            </a:tbl>
          </a:graphicData>
        </a:graphic>
      </p:graphicFrame>
    </p:spTree>
    <p:extLst>
      <p:ext uri="{BB962C8B-B14F-4D97-AF65-F5344CB8AC3E}">
        <p14:creationId xmlns:p14="http://schemas.microsoft.com/office/powerpoint/2010/main" val="640880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1479</Words>
  <Application>Microsoft Office PowerPoint</Application>
  <PresentationFormat>Widescreen</PresentationFormat>
  <Paragraphs>218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Extract from Sherlock – read through this from Chapter 1 </vt:lpstr>
      <vt:lpstr>Task 1</vt:lpstr>
      <vt:lpstr>Task 2 - Quick fire questions on extract </vt:lpstr>
      <vt:lpstr>Quick fire questions on extract </vt:lpstr>
      <vt:lpstr>Task 3- Match these words with the meaning </vt:lpstr>
      <vt:lpstr>Task 4 – complete these quotes using words from side </vt:lpstr>
      <vt:lpstr>Task 5 – Sherlock vs Watson  We know that Conan Doyle has created a con______________ between these characters </vt:lpstr>
      <vt:lpstr>Task 6 – Sherlock vs Jones  We know that Conan Doyle has created a con______________ between these characters </vt:lpstr>
      <vt:lpstr>Task 7 – The Victorian society </vt:lpstr>
      <vt:lpstr>Task 8 – Sherlock’s approach to Watson’s book </vt:lpstr>
      <vt:lpstr>Task 9 – quote finding about Sherlock </vt:lpstr>
      <vt:lpstr>Putting this together</vt:lpstr>
      <vt:lpstr>Putting this together</vt:lpstr>
      <vt:lpstr>Putting this together</vt:lpstr>
      <vt:lpstr>Essay plan to follow </vt:lpstr>
      <vt:lpstr>Getting started </vt:lpstr>
      <vt:lpstr>Before you finish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natalie</dc:creator>
  <cp:lastModifiedBy>natalie abraham</cp:lastModifiedBy>
  <cp:revision>8</cp:revision>
  <dcterms:created xsi:type="dcterms:W3CDTF">2017-01-23T21:30:02Z</dcterms:created>
  <dcterms:modified xsi:type="dcterms:W3CDTF">2022-11-06T11:08:52Z</dcterms:modified>
</cp:coreProperties>
</file>