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2" r:id="rId5"/>
    <p:sldId id="260" r:id="rId6"/>
    <p:sldId id="261" r:id="rId7"/>
    <p:sldId id="275" r:id="rId8"/>
    <p:sldId id="276" r:id="rId9"/>
    <p:sldId id="277" r:id="rId10"/>
    <p:sldId id="268" r:id="rId11"/>
    <p:sldId id="278" r:id="rId12"/>
    <p:sldId id="273" r:id="rId13"/>
    <p:sldId id="274" r:id="rId14"/>
    <p:sldId id="270"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1" d="100"/>
          <a:sy n="71" d="100"/>
        </p:scale>
        <p:origin x="61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C046D1CD-2F9B-42F1-AB0A-E075E3560B80}" type="datetimeFigureOut">
              <a:rPr lang="en-GB" smtClean="0"/>
              <a:t>06/11/2022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DAA2C0D-167D-48EC-886A-EADCA8340E88}" type="slidenum">
              <a:rPr lang="en-GB" smtClean="0"/>
              <a:t>‹#›</a:t>
            </a:fld>
            <a:endParaRPr lang="en-GB"/>
          </a:p>
        </p:txBody>
      </p:sp>
    </p:spTree>
    <p:extLst>
      <p:ext uri="{BB962C8B-B14F-4D97-AF65-F5344CB8AC3E}">
        <p14:creationId xmlns:p14="http://schemas.microsoft.com/office/powerpoint/2010/main" val="22974572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046D1CD-2F9B-42F1-AB0A-E075E3560B80}" type="datetimeFigureOut">
              <a:rPr lang="en-GB" smtClean="0"/>
              <a:t>06/11/2022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DAA2C0D-167D-48EC-886A-EADCA8340E88}" type="slidenum">
              <a:rPr lang="en-GB" smtClean="0"/>
              <a:t>‹#›</a:t>
            </a:fld>
            <a:endParaRPr lang="en-GB"/>
          </a:p>
        </p:txBody>
      </p:sp>
    </p:spTree>
    <p:extLst>
      <p:ext uri="{BB962C8B-B14F-4D97-AF65-F5344CB8AC3E}">
        <p14:creationId xmlns:p14="http://schemas.microsoft.com/office/powerpoint/2010/main" val="15280005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046D1CD-2F9B-42F1-AB0A-E075E3560B80}" type="datetimeFigureOut">
              <a:rPr lang="en-GB" smtClean="0"/>
              <a:t>06/11/2022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DAA2C0D-167D-48EC-886A-EADCA8340E88}" type="slidenum">
              <a:rPr lang="en-GB" smtClean="0"/>
              <a:t>‹#›</a:t>
            </a:fld>
            <a:endParaRPr lang="en-GB"/>
          </a:p>
        </p:txBody>
      </p:sp>
    </p:spTree>
    <p:extLst>
      <p:ext uri="{BB962C8B-B14F-4D97-AF65-F5344CB8AC3E}">
        <p14:creationId xmlns:p14="http://schemas.microsoft.com/office/powerpoint/2010/main" val="29476833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046D1CD-2F9B-42F1-AB0A-E075E3560B80}" type="datetimeFigureOut">
              <a:rPr lang="en-GB" smtClean="0"/>
              <a:t>06/11/2022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DAA2C0D-167D-48EC-886A-EADCA8340E88}" type="slidenum">
              <a:rPr lang="en-GB" smtClean="0"/>
              <a:t>‹#›</a:t>
            </a:fld>
            <a:endParaRPr lang="en-GB"/>
          </a:p>
        </p:txBody>
      </p:sp>
    </p:spTree>
    <p:extLst>
      <p:ext uri="{BB962C8B-B14F-4D97-AF65-F5344CB8AC3E}">
        <p14:creationId xmlns:p14="http://schemas.microsoft.com/office/powerpoint/2010/main" val="24949471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046D1CD-2F9B-42F1-AB0A-E075E3560B80}" type="datetimeFigureOut">
              <a:rPr lang="en-GB" smtClean="0"/>
              <a:t>06/11/2022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DAA2C0D-167D-48EC-886A-EADCA8340E88}" type="slidenum">
              <a:rPr lang="en-GB" smtClean="0"/>
              <a:t>‹#›</a:t>
            </a:fld>
            <a:endParaRPr lang="en-GB"/>
          </a:p>
        </p:txBody>
      </p:sp>
    </p:spTree>
    <p:extLst>
      <p:ext uri="{BB962C8B-B14F-4D97-AF65-F5344CB8AC3E}">
        <p14:creationId xmlns:p14="http://schemas.microsoft.com/office/powerpoint/2010/main" val="41534065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C046D1CD-2F9B-42F1-AB0A-E075E3560B80}" type="datetimeFigureOut">
              <a:rPr lang="en-GB" smtClean="0"/>
              <a:t>06/11/2022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DAA2C0D-167D-48EC-886A-EADCA8340E88}" type="slidenum">
              <a:rPr lang="en-GB" smtClean="0"/>
              <a:t>‹#›</a:t>
            </a:fld>
            <a:endParaRPr lang="en-GB"/>
          </a:p>
        </p:txBody>
      </p:sp>
    </p:spTree>
    <p:extLst>
      <p:ext uri="{BB962C8B-B14F-4D97-AF65-F5344CB8AC3E}">
        <p14:creationId xmlns:p14="http://schemas.microsoft.com/office/powerpoint/2010/main" val="40244978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C046D1CD-2F9B-42F1-AB0A-E075E3560B80}" type="datetimeFigureOut">
              <a:rPr lang="en-GB" smtClean="0"/>
              <a:t>06/11/2022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DAA2C0D-167D-48EC-886A-EADCA8340E88}" type="slidenum">
              <a:rPr lang="en-GB" smtClean="0"/>
              <a:t>‹#›</a:t>
            </a:fld>
            <a:endParaRPr lang="en-GB"/>
          </a:p>
        </p:txBody>
      </p:sp>
    </p:spTree>
    <p:extLst>
      <p:ext uri="{BB962C8B-B14F-4D97-AF65-F5344CB8AC3E}">
        <p14:creationId xmlns:p14="http://schemas.microsoft.com/office/powerpoint/2010/main" val="7414476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C046D1CD-2F9B-42F1-AB0A-E075E3560B80}" type="datetimeFigureOut">
              <a:rPr lang="en-GB" smtClean="0"/>
              <a:t>06/11/2022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DAA2C0D-167D-48EC-886A-EADCA8340E88}" type="slidenum">
              <a:rPr lang="en-GB" smtClean="0"/>
              <a:t>‹#›</a:t>
            </a:fld>
            <a:endParaRPr lang="en-GB"/>
          </a:p>
        </p:txBody>
      </p:sp>
    </p:spTree>
    <p:extLst>
      <p:ext uri="{BB962C8B-B14F-4D97-AF65-F5344CB8AC3E}">
        <p14:creationId xmlns:p14="http://schemas.microsoft.com/office/powerpoint/2010/main" val="9353373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46D1CD-2F9B-42F1-AB0A-E075E3560B80}" type="datetimeFigureOut">
              <a:rPr lang="en-GB" smtClean="0"/>
              <a:t>06/11/2022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DAA2C0D-167D-48EC-886A-EADCA8340E88}" type="slidenum">
              <a:rPr lang="en-GB" smtClean="0"/>
              <a:t>‹#›</a:t>
            </a:fld>
            <a:endParaRPr lang="en-GB"/>
          </a:p>
        </p:txBody>
      </p:sp>
    </p:spTree>
    <p:extLst>
      <p:ext uri="{BB962C8B-B14F-4D97-AF65-F5344CB8AC3E}">
        <p14:creationId xmlns:p14="http://schemas.microsoft.com/office/powerpoint/2010/main" val="33737383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46D1CD-2F9B-42F1-AB0A-E075E3560B80}" type="datetimeFigureOut">
              <a:rPr lang="en-GB" smtClean="0"/>
              <a:t>06/11/2022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DAA2C0D-167D-48EC-886A-EADCA8340E88}" type="slidenum">
              <a:rPr lang="en-GB" smtClean="0"/>
              <a:t>‹#›</a:t>
            </a:fld>
            <a:endParaRPr lang="en-GB"/>
          </a:p>
        </p:txBody>
      </p:sp>
    </p:spTree>
    <p:extLst>
      <p:ext uri="{BB962C8B-B14F-4D97-AF65-F5344CB8AC3E}">
        <p14:creationId xmlns:p14="http://schemas.microsoft.com/office/powerpoint/2010/main" val="17650429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46D1CD-2F9B-42F1-AB0A-E075E3560B80}" type="datetimeFigureOut">
              <a:rPr lang="en-GB" smtClean="0"/>
              <a:t>06/11/2022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DAA2C0D-167D-48EC-886A-EADCA8340E88}" type="slidenum">
              <a:rPr lang="en-GB" smtClean="0"/>
              <a:t>‹#›</a:t>
            </a:fld>
            <a:endParaRPr lang="en-GB"/>
          </a:p>
        </p:txBody>
      </p:sp>
    </p:spTree>
    <p:extLst>
      <p:ext uri="{BB962C8B-B14F-4D97-AF65-F5344CB8AC3E}">
        <p14:creationId xmlns:p14="http://schemas.microsoft.com/office/powerpoint/2010/main" val="33938290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46D1CD-2F9B-42F1-AB0A-E075E3560B80}" type="datetimeFigureOut">
              <a:rPr lang="en-GB" smtClean="0"/>
              <a:t>06/11/2022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AA2C0D-167D-48EC-886A-EADCA8340E88}" type="slidenum">
              <a:rPr lang="en-GB" smtClean="0"/>
              <a:t>‹#›</a:t>
            </a:fld>
            <a:endParaRPr lang="en-GB"/>
          </a:p>
        </p:txBody>
      </p:sp>
    </p:spTree>
    <p:extLst>
      <p:ext uri="{BB962C8B-B14F-4D97-AF65-F5344CB8AC3E}">
        <p14:creationId xmlns:p14="http://schemas.microsoft.com/office/powerpoint/2010/main" val="18717320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0110767" y="5200517"/>
            <a:ext cx="1764405" cy="1477328"/>
          </a:xfrm>
          <a:prstGeom prst="rect">
            <a:avLst/>
          </a:prstGeom>
          <a:noFill/>
        </p:spPr>
        <p:txBody>
          <a:bodyPr wrap="square" rtlCol="0">
            <a:spAutoFit/>
          </a:bodyPr>
          <a:lstStyle/>
          <a:p>
            <a:r>
              <a:rPr lang="en-GB" dirty="0" smtClean="0"/>
              <a:t>This is the question you will be answering before you leave today. </a:t>
            </a:r>
            <a:endParaRPr lang="en-GB" dirty="0"/>
          </a:p>
        </p:txBody>
      </p:sp>
      <p:sp>
        <p:nvSpPr>
          <p:cNvPr id="6" name="TextBox 5"/>
          <p:cNvSpPr txBox="1"/>
          <p:nvPr/>
        </p:nvSpPr>
        <p:spPr>
          <a:xfrm>
            <a:off x="177464" y="1294825"/>
            <a:ext cx="3799267" cy="1015663"/>
          </a:xfrm>
          <a:prstGeom prst="rect">
            <a:avLst/>
          </a:prstGeom>
          <a:noFill/>
        </p:spPr>
        <p:txBody>
          <a:bodyPr wrap="square" rtlCol="0">
            <a:spAutoFit/>
          </a:bodyPr>
          <a:lstStyle/>
          <a:p>
            <a:r>
              <a:rPr lang="en-GB" sz="2000" i="1" dirty="0" smtClean="0"/>
              <a:t>Work through the activities here to help you be able to address this question. </a:t>
            </a:r>
            <a:endParaRPr lang="en-GB" sz="2000" i="1" dirty="0"/>
          </a:p>
        </p:txBody>
      </p:sp>
      <p:sp>
        <p:nvSpPr>
          <p:cNvPr id="3" name="TextBox 2"/>
          <p:cNvSpPr txBox="1"/>
          <p:nvPr/>
        </p:nvSpPr>
        <p:spPr>
          <a:xfrm>
            <a:off x="2743200" y="212768"/>
            <a:ext cx="7073153" cy="1754326"/>
          </a:xfrm>
          <a:prstGeom prst="rect">
            <a:avLst/>
          </a:prstGeom>
          <a:noFill/>
        </p:spPr>
        <p:txBody>
          <a:bodyPr wrap="square" rtlCol="0">
            <a:spAutoFit/>
          </a:bodyPr>
          <a:lstStyle/>
          <a:p>
            <a:pPr algn="ctr"/>
            <a:r>
              <a:rPr lang="en-GB" sz="5400" dirty="0" smtClean="0"/>
              <a:t>Literature Revision </a:t>
            </a:r>
          </a:p>
          <a:p>
            <a:pPr algn="ctr"/>
            <a:r>
              <a:rPr lang="en-GB" sz="5400" dirty="0" smtClean="0"/>
              <a:t>‘A Sign of Four’ </a:t>
            </a:r>
          </a:p>
        </p:txBody>
      </p:sp>
      <p:sp>
        <p:nvSpPr>
          <p:cNvPr id="7" name="Rectangle 6"/>
          <p:cNvSpPr/>
          <p:nvPr/>
        </p:nvSpPr>
        <p:spPr>
          <a:xfrm>
            <a:off x="564776" y="3033509"/>
            <a:ext cx="11147612" cy="233564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 name="Picture 10"/>
          <p:cNvPicPr>
            <a:picLocks noChangeAspect="1"/>
          </p:cNvPicPr>
          <p:nvPr/>
        </p:nvPicPr>
        <p:blipFill>
          <a:blip r:embed="rId2"/>
          <a:stretch>
            <a:fillRect/>
          </a:stretch>
        </p:blipFill>
        <p:spPr>
          <a:xfrm>
            <a:off x="9413929" y="212768"/>
            <a:ext cx="2024047" cy="2267909"/>
          </a:xfrm>
          <a:prstGeom prst="rect">
            <a:avLst/>
          </a:prstGeom>
        </p:spPr>
      </p:pic>
      <p:sp>
        <p:nvSpPr>
          <p:cNvPr id="12" name="Rounded Rectangle 11"/>
          <p:cNvSpPr/>
          <p:nvPr/>
        </p:nvSpPr>
        <p:spPr>
          <a:xfrm>
            <a:off x="0" y="1186445"/>
            <a:ext cx="3993776" cy="1183115"/>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4" name="Straight Arrow Connector 13"/>
          <p:cNvCxnSpPr/>
          <p:nvPr/>
        </p:nvCxnSpPr>
        <p:spPr>
          <a:xfrm>
            <a:off x="9413929" y="4398642"/>
            <a:ext cx="1159940" cy="80187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2077097" y="3281838"/>
            <a:ext cx="8694776" cy="1077218"/>
          </a:xfrm>
          <a:prstGeom prst="rect">
            <a:avLst/>
          </a:prstGeom>
          <a:noFill/>
        </p:spPr>
        <p:txBody>
          <a:bodyPr wrap="square" rtlCol="0">
            <a:spAutoFit/>
          </a:bodyPr>
          <a:lstStyle/>
          <a:p>
            <a:pPr algn="ctr"/>
            <a:r>
              <a:rPr lang="en-GB" sz="3200" dirty="0" smtClean="0"/>
              <a:t>How does Conan Doyle present </a:t>
            </a:r>
            <a:r>
              <a:rPr lang="en-GB" sz="3200" u="sng" dirty="0" smtClean="0"/>
              <a:t>the role of the police </a:t>
            </a:r>
            <a:r>
              <a:rPr lang="en-GB" sz="3200" dirty="0" smtClean="0"/>
              <a:t>in this extract and throughout the novel? </a:t>
            </a:r>
            <a:endParaRPr lang="en-GB" sz="3200" dirty="0"/>
          </a:p>
        </p:txBody>
      </p:sp>
    </p:spTree>
    <p:extLst>
      <p:ext uri="{BB962C8B-B14F-4D97-AF65-F5344CB8AC3E}">
        <p14:creationId xmlns:p14="http://schemas.microsoft.com/office/powerpoint/2010/main" val="19777810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Task 9 – quote finding about Sherlock </a:t>
            </a:r>
            <a:endParaRPr lang="en-GB" dirty="0"/>
          </a:p>
        </p:txBody>
      </p:sp>
      <p:sp>
        <p:nvSpPr>
          <p:cNvPr id="3" name="Content Placeholder 2"/>
          <p:cNvSpPr>
            <a:spLocks noGrp="1"/>
          </p:cNvSpPr>
          <p:nvPr>
            <p:ph idx="1"/>
          </p:nvPr>
        </p:nvSpPr>
        <p:spPr>
          <a:xfrm>
            <a:off x="838200" y="1825625"/>
            <a:ext cx="10515600" cy="4790328"/>
          </a:xfrm>
        </p:spPr>
        <p:txBody>
          <a:bodyPr>
            <a:normAutofit fontScale="92500" lnSpcReduction="10000"/>
          </a:bodyPr>
          <a:lstStyle/>
          <a:p>
            <a:r>
              <a:rPr lang="en-GB" dirty="0" smtClean="0"/>
              <a:t>In your AP + exam, you will want to find at least 5 quotes. You will then </a:t>
            </a:r>
          </a:p>
          <a:p>
            <a:r>
              <a:rPr lang="en-GB" dirty="0" smtClean="0"/>
              <a:t>Explain these</a:t>
            </a:r>
          </a:p>
          <a:p>
            <a:r>
              <a:rPr lang="en-GB" dirty="0" smtClean="0"/>
              <a:t>Link to somewhere else in the book </a:t>
            </a:r>
          </a:p>
          <a:p>
            <a:r>
              <a:rPr lang="en-GB" dirty="0" smtClean="0"/>
              <a:t>Say what these show about society if possible. </a:t>
            </a:r>
          </a:p>
          <a:p>
            <a:r>
              <a:rPr lang="en-GB" dirty="0" smtClean="0"/>
              <a:t>Pick your top 5 words / quotes about the police in this extract to write out </a:t>
            </a:r>
          </a:p>
          <a:p>
            <a:r>
              <a:rPr lang="en-GB" dirty="0" smtClean="0"/>
              <a:t>1 – _________________________________________________________</a:t>
            </a:r>
          </a:p>
          <a:p>
            <a:r>
              <a:rPr lang="en-GB" dirty="0" smtClean="0"/>
              <a:t>2 – _________________________________________________________</a:t>
            </a:r>
          </a:p>
          <a:p>
            <a:r>
              <a:rPr lang="en-GB" dirty="0" smtClean="0"/>
              <a:t>3 – _________________________________________________________</a:t>
            </a:r>
          </a:p>
          <a:p>
            <a:r>
              <a:rPr lang="en-GB" dirty="0" smtClean="0"/>
              <a:t>4 – _________________________________________________________</a:t>
            </a:r>
          </a:p>
          <a:p>
            <a:r>
              <a:rPr lang="en-GB" dirty="0" smtClean="0"/>
              <a:t>5- __________________________________________________________</a:t>
            </a:r>
            <a:endParaRPr lang="en-GB" dirty="0"/>
          </a:p>
        </p:txBody>
      </p:sp>
    </p:spTree>
    <p:extLst>
      <p:ext uri="{BB962C8B-B14F-4D97-AF65-F5344CB8AC3E}">
        <p14:creationId xmlns:p14="http://schemas.microsoft.com/office/powerpoint/2010/main" val="357158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5494" y="255494"/>
            <a:ext cx="11936506" cy="482040"/>
          </a:xfrm>
        </p:spPr>
        <p:txBody>
          <a:bodyPr>
            <a:normAutofit fontScale="90000"/>
          </a:bodyPr>
          <a:lstStyle/>
          <a:p>
            <a:r>
              <a:rPr lang="en-GB" dirty="0" smtClean="0"/>
              <a:t>Extract from Sherlock – read through this from Chapter 6</a:t>
            </a:r>
            <a:br>
              <a:rPr lang="en-GB" dirty="0" smtClean="0"/>
            </a:br>
            <a:r>
              <a:rPr lang="en-GB" dirty="0" smtClean="0"/>
              <a:t>which quotes would you want to use? Underline these?  </a:t>
            </a:r>
            <a:endParaRPr lang="en-GB" dirty="0"/>
          </a:p>
        </p:txBody>
      </p:sp>
      <p:sp>
        <p:nvSpPr>
          <p:cNvPr id="3" name="Content Placeholder 2"/>
          <p:cNvSpPr>
            <a:spLocks noGrp="1"/>
          </p:cNvSpPr>
          <p:nvPr>
            <p:ph idx="1"/>
          </p:nvPr>
        </p:nvSpPr>
        <p:spPr>
          <a:xfrm>
            <a:off x="255494" y="1062317"/>
            <a:ext cx="11739282" cy="5957047"/>
          </a:xfrm>
        </p:spPr>
        <p:txBody>
          <a:bodyPr>
            <a:normAutofit lnSpcReduction="10000"/>
          </a:bodyPr>
          <a:lstStyle/>
          <a:p>
            <a:pPr marL="0" indent="0">
              <a:buNone/>
            </a:pPr>
            <a:endParaRPr lang="en-GB" dirty="0"/>
          </a:p>
          <a:p>
            <a:pPr marL="0" indent="0">
              <a:buNone/>
            </a:pPr>
            <a:r>
              <a:rPr lang="en-GB" sz="2200" dirty="0"/>
              <a:t>As he spoke, the steps which had been coming nearer </a:t>
            </a:r>
            <a:r>
              <a:rPr lang="en-GB" sz="2200" u="sng" dirty="0"/>
              <a:t>sounded loudly </a:t>
            </a:r>
            <a:r>
              <a:rPr lang="en-GB" sz="2200" dirty="0"/>
              <a:t>on the passage, and a very </a:t>
            </a:r>
            <a:r>
              <a:rPr lang="en-GB" sz="2200" u="sng" dirty="0"/>
              <a:t>stout, portly man in a </a:t>
            </a:r>
            <a:r>
              <a:rPr lang="en-GB" sz="2200" u="sng" dirty="0" err="1"/>
              <a:t>gray</a:t>
            </a:r>
            <a:r>
              <a:rPr lang="en-GB" sz="2200" u="sng" dirty="0"/>
              <a:t> suit strode heavily </a:t>
            </a:r>
            <a:r>
              <a:rPr lang="en-GB" sz="2200" dirty="0"/>
              <a:t>into the room. He was </a:t>
            </a:r>
            <a:r>
              <a:rPr lang="en-GB" sz="2200" u="sng" dirty="0"/>
              <a:t>red-faced, burly and plethoric</a:t>
            </a:r>
            <a:r>
              <a:rPr lang="en-GB" sz="2200" dirty="0"/>
              <a:t>, with a pair of very small twinkling eyes which looked keenly out from between </a:t>
            </a:r>
            <a:r>
              <a:rPr lang="en-GB" sz="2200" u="sng" dirty="0"/>
              <a:t>swollen and puffy </a:t>
            </a:r>
            <a:r>
              <a:rPr lang="en-GB" sz="2200" dirty="0"/>
              <a:t>pouches. He was closely followed by an inspector in uniform, and by the still palpitating Thaddeus </a:t>
            </a:r>
            <a:r>
              <a:rPr lang="en-GB" sz="2200" dirty="0" err="1"/>
              <a:t>Sholto</a:t>
            </a:r>
            <a:r>
              <a:rPr lang="en-GB" sz="2200" dirty="0"/>
              <a:t>. </a:t>
            </a:r>
          </a:p>
          <a:p>
            <a:pPr marL="0" indent="0">
              <a:buNone/>
            </a:pPr>
            <a:r>
              <a:rPr lang="en-GB" sz="2200" dirty="0"/>
              <a:t>"Here's a business!" he cried, in a muffled, husky voice. "</a:t>
            </a:r>
            <a:r>
              <a:rPr lang="en-GB" sz="2200" u="sng" dirty="0"/>
              <a:t>Here's a pretty business! </a:t>
            </a:r>
            <a:r>
              <a:rPr lang="en-GB" sz="2200" dirty="0"/>
              <a:t>But who are all these? Why, the house seems to be as full as a rabbit-warren!" </a:t>
            </a:r>
          </a:p>
          <a:p>
            <a:pPr marL="0" indent="0">
              <a:buNone/>
            </a:pPr>
            <a:r>
              <a:rPr lang="en-GB" sz="2200" dirty="0"/>
              <a:t>"I think you must recollect me, Mr. </a:t>
            </a:r>
            <a:r>
              <a:rPr lang="en-GB" sz="2200" dirty="0" err="1"/>
              <a:t>Athelney</a:t>
            </a:r>
            <a:r>
              <a:rPr lang="en-GB" sz="2200" dirty="0"/>
              <a:t> Jones," said Holmes, quietly. </a:t>
            </a:r>
          </a:p>
          <a:p>
            <a:pPr marL="0" indent="0">
              <a:buNone/>
            </a:pPr>
            <a:r>
              <a:rPr lang="en-GB" sz="2200" dirty="0"/>
              <a:t>"Why, of course I do!" he </a:t>
            </a:r>
            <a:r>
              <a:rPr lang="en-GB" sz="2200" u="sng" dirty="0"/>
              <a:t>wheezed</a:t>
            </a:r>
            <a:r>
              <a:rPr lang="en-GB" sz="2200" dirty="0"/>
              <a:t>. "It's Mr. Sherlock Holmes, </a:t>
            </a:r>
            <a:r>
              <a:rPr lang="en-GB" sz="2200" u="sng" dirty="0"/>
              <a:t>the theorist</a:t>
            </a:r>
            <a:r>
              <a:rPr lang="en-GB" sz="2200" dirty="0"/>
              <a:t>. Remember you! I'll never forget how you lectured us all on causes and inferences and effects in the </a:t>
            </a:r>
            <a:r>
              <a:rPr lang="en-GB" sz="2200" dirty="0" err="1"/>
              <a:t>Bishopgate</a:t>
            </a:r>
            <a:r>
              <a:rPr lang="en-GB" sz="2200" dirty="0"/>
              <a:t> jewel case. It's true you set us on the right track; </a:t>
            </a:r>
            <a:r>
              <a:rPr lang="en-GB" sz="2200" u="sng" dirty="0"/>
              <a:t>but you'll own now that it was more by good luck than good guidance." </a:t>
            </a:r>
          </a:p>
          <a:p>
            <a:pPr marL="0" indent="0">
              <a:buNone/>
            </a:pPr>
            <a:r>
              <a:rPr lang="en-GB" sz="2200" dirty="0"/>
              <a:t>"It was a piece of very simple reasoning."</a:t>
            </a:r>
          </a:p>
          <a:p>
            <a:pPr marL="0" indent="0">
              <a:buNone/>
            </a:pPr>
            <a:r>
              <a:rPr lang="en-GB" sz="2200" dirty="0"/>
              <a:t>"</a:t>
            </a:r>
            <a:r>
              <a:rPr lang="en-GB" sz="2200" u="sng" dirty="0"/>
              <a:t>Oh, come, now, come! </a:t>
            </a:r>
            <a:r>
              <a:rPr lang="en-GB" sz="2200" dirty="0"/>
              <a:t>Never be ashamed to own up. But what is all this? Bad business! Bad business! </a:t>
            </a:r>
            <a:r>
              <a:rPr lang="en-GB" sz="2200" u="sng" dirty="0"/>
              <a:t>Stern facts here,--no room for theories. </a:t>
            </a:r>
            <a:r>
              <a:rPr lang="en-GB" sz="2200" dirty="0"/>
              <a:t>How lucky that I happened to be out at Norwood over another case! I was at the station when the message arrived. </a:t>
            </a:r>
          </a:p>
          <a:p>
            <a:pPr marL="0" indent="0">
              <a:buNone/>
            </a:pPr>
            <a:endParaRPr lang="en-GB" sz="2600" dirty="0"/>
          </a:p>
        </p:txBody>
      </p:sp>
      <p:sp>
        <p:nvSpPr>
          <p:cNvPr id="4" name="Rectangle 3"/>
          <p:cNvSpPr/>
          <p:nvPr/>
        </p:nvSpPr>
        <p:spPr>
          <a:xfrm>
            <a:off x="161365" y="1465729"/>
            <a:ext cx="11833411" cy="519056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9070129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506" y="0"/>
            <a:ext cx="10515600" cy="1325563"/>
          </a:xfrm>
        </p:spPr>
        <p:txBody>
          <a:bodyPr/>
          <a:lstStyle/>
          <a:p>
            <a:r>
              <a:rPr lang="en-GB" dirty="0" smtClean="0"/>
              <a:t>Essay plan to follow </a:t>
            </a:r>
            <a:endParaRPr lang="en-GB" dirty="0"/>
          </a:p>
        </p:txBody>
      </p:sp>
      <p:sp>
        <p:nvSpPr>
          <p:cNvPr id="3" name="Content Placeholder 2"/>
          <p:cNvSpPr>
            <a:spLocks noGrp="1"/>
          </p:cNvSpPr>
          <p:nvPr>
            <p:ph idx="1"/>
          </p:nvPr>
        </p:nvSpPr>
        <p:spPr>
          <a:xfrm>
            <a:off x="58271" y="847165"/>
            <a:ext cx="10515600" cy="5647764"/>
          </a:xfrm>
        </p:spPr>
        <p:txBody>
          <a:bodyPr>
            <a:normAutofit/>
          </a:bodyPr>
          <a:lstStyle/>
          <a:p>
            <a:pPr algn="ctr"/>
            <a:r>
              <a:rPr lang="en-GB" dirty="0" smtClean="0"/>
              <a:t>How does Conan Doyle present the </a:t>
            </a:r>
          </a:p>
          <a:p>
            <a:pPr marL="0" indent="0" algn="ctr">
              <a:buNone/>
            </a:pPr>
            <a:r>
              <a:rPr lang="en-GB" u="sng" dirty="0"/>
              <a:t>r</a:t>
            </a:r>
            <a:r>
              <a:rPr lang="en-GB" u="sng" dirty="0" smtClean="0"/>
              <a:t>ole of the police </a:t>
            </a:r>
            <a:r>
              <a:rPr lang="en-GB" dirty="0" smtClean="0"/>
              <a:t>in this extract and throughout the novel? </a:t>
            </a:r>
          </a:p>
        </p:txBody>
      </p:sp>
      <p:sp>
        <p:nvSpPr>
          <p:cNvPr id="4" name="Rectangle 3"/>
          <p:cNvSpPr/>
          <p:nvPr/>
        </p:nvSpPr>
        <p:spPr>
          <a:xfrm>
            <a:off x="58271" y="2259106"/>
            <a:ext cx="9596717" cy="423582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p:cNvSpPr txBox="1"/>
          <p:nvPr/>
        </p:nvSpPr>
        <p:spPr>
          <a:xfrm>
            <a:off x="9991165" y="40341"/>
            <a:ext cx="2474258" cy="4524315"/>
          </a:xfrm>
          <a:prstGeom prst="rect">
            <a:avLst/>
          </a:prstGeom>
          <a:noFill/>
        </p:spPr>
        <p:txBody>
          <a:bodyPr wrap="square" rtlCol="0">
            <a:spAutoFit/>
          </a:bodyPr>
          <a:lstStyle/>
          <a:p>
            <a:r>
              <a:rPr lang="en-GB" sz="2400" b="1" u="sng" dirty="0" smtClean="0"/>
              <a:t>Each para plan </a:t>
            </a:r>
          </a:p>
          <a:p>
            <a:r>
              <a:rPr lang="en-GB" sz="2400" dirty="0" smtClean="0"/>
              <a:t>- Quote from extract</a:t>
            </a:r>
          </a:p>
          <a:p>
            <a:r>
              <a:rPr lang="en-GB" sz="2400" dirty="0" smtClean="0"/>
              <a:t>- Explain this </a:t>
            </a:r>
          </a:p>
          <a:p>
            <a:r>
              <a:rPr lang="en-GB" sz="2400" dirty="0" smtClean="0"/>
              <a:t>- Link to somewhere else </a:t>
            </a:r>
          </a:p>
          <a:p>
            <a:r>
              <a:rPr lang="en-GB" sz="2400" dirty="0" smtClean="0"/>
              <a:t>- What show about society if can </a:t>
            </a:r>
          </a:p>
          <a:p>
            <a:r>
              <a:rPr lang="en-GB" sz="2400" dirty="0" smtClean="0"/>
              <a:t>- Link back to what learn  </a:t>
            </a:r>
          </a:p>
          <a:p>
            <a:endParaRPr lang="en-GB" sz="2400" dirty="0"/>
          </a:p>
        </p:txBody>
      </p:sp>
      <p:sp>
        <p:nvSpPr>
          <p:cNvPr id="6" name="TextBox 5"/>
          <p:cNvSpPr txBox="1"/>
          <p:nvPr/>
        </p:nvSpPr>
        <p:spPr>
          <a:xfrm>
            <a:off x="237564" y="2259106"/>
            <a:ext cx="9238130" cy="4154984"/>
          </a:xfrm>
          <a:prstGeom prst="rect">
            <a:avLst/>
          </a:prstGeom>
          <a:noFill/>
        </p:spPr>
        <p:txBody>
          <a:bodyPr wrap="square" rtlCol="0">
            <a:spAutoFit/>
          </a:bodyPr>
          <a:lstStyle/>
          <a:p>
            <a:r>
              <a:rPr lang="en-GB" sz="2400" b="1" u="sng" dirty="0" smtClean="0"/>
              <a:t>Intro</a:t>
            </a:r>
            <a:r>
              <a:rPr lang="en-GB" sz="2400" dirty="0" smtClean="0"/>
              <a:t> – answer question briefly </a:t>
            </a:r>
          </a:p>
          <a:p>
            <a:r>
              <a:rPr lang="en-GB" sz="2400" b="1" u="sng" dirty="0" smtClean="0"/>
              <a:t>Para 1</a:t>
            </a:r>
            <a:r>
              <a:rPr lang="en-GB" sz="2400" u="sng" dirty="0" smtClean="0"/>
              <a:t> </a:t>
            </a:r>
            <a:r>
              <a:rPr lang="en-GB" sz="2400" dirty="0" smtClean="0"/>
              <a:t>– adjectives + sensory language – what view get of police – link to humorous/ mocking! </a:t>
            </a:r>
            <a:r>
              <a:rPr lang="en-GB" sz="2400" i="1" dirty="0" smtClean="0"/>
              <a:t>Contrast to Sherlock’s movements </a:t>
            </a:r>
          </a:p>
          <a:p>
            <a:r>
              <a:rPr lang="en-GB" sz="2400" b="1" u="sng" dirty="0" smtClean="0"/>
              <a:t>Para 2</a:t>
            </a:r>
            <a:r>
              <a:rPr lang="en-GB" sz="2400" dirty="0" smtClean="0"/>
              <a:t> – speech – constant repetition – </a:t>
            </a:r>
            <a:r>
              <a:rPr lang="en-GB" sz="2400" i="1" dirty="0" smtClean="0"/>
              <a:t>how does this contrast how Sherlock is very direct + logical </a:t>
            </a:r>
          </a:p>
          <a:p>
            <a:r>
              <a:rPr lang="en-GB" sz="2400" b="1" u="sng" dirty="0" smtClean="0"/>
              <a:t>Para 3</a:t>
            </a:r>
            <a:r>
              <a:rPr lang="en-GB" sz="2400" dirty="0" smtClean="0"/>
              <a:t> – His approach to Sherlock – </a:t>
            </a:r>
            <a:r>
              <a:rPr lang="en-GB" sz="2400" i="1" dirty="0" smtClean="0"/>
              <a:t>how did Sherlock view him? Will he need Sherlock later?</a:t>
            </a:r>
          </a:p>
          <a:p>
            <a:r>
              <a:rPr lang="en-GB" sz="2400" b="1" u="sng" dirty="0" smtClean="0"/>
              <a:t>Para 4 </a:t>
            </a:r>
            <a:r>
              <a:rPr lang="en-GB" sz="2400" dirty="0" smtClean="0"/>
              <a:t>– His approach to crime – </a:t>
            </a:r>
            <a:r>
              <a:rPr lang="en-GB" sz="2400" i="1" dirty="0" smtClean="0"/>
              <a:t>how is this different from Sherlock’s approach? </a:t>
            </a:r>
          </a:p>
          <a:p>
            <a:r>
              <a:rPr lang="en-GB" sz="2400" b="1" u="sng" dirty="0" smtClean="0"/>
              <a:t>Para 5</a:t>
            </a:r>
            <a:r>
              <a:rPr lang="en-GB" sz="2400" dirty="0" smtClean="0"/>
              <a:t> – Lucky he there – </a:t>
            </a:r>
            <a:r>
              <a:rPr lang="en-GB" sz="2400" i="1" dirty="0" smtClean="0"/>
              <a:t>how is his view + that in paper contrast reality</a:t>
            </a:r>
            <a:r>
              <a:rPr lang="en-GB" sz="2400" dirty="0" smtClean="0"/>
              <a:t>? </a:t>
            </a:r>
          </a:p>
          <a:p>
            <a:r>
              <a:rPr lang="en-GB" sz="2400" b="1" u="sng" dirty="0" smtClean="0"/>
              <a:t>Con</a:t>
            </a:r>
            <a:r>
              <a:rPr lang="en-GB" sz="2400" dirty="0" smtClean="0"/>
              <a:t> – answer question briefly</a:t>
            </a:r>
            <a:endParaRPr lang="en-GB" sz="2400" dirty="0"/>
          </a:p>
        </p:txBody>
      </p:sp>
    </p:spTree>
    <p:extLst>
      <p:ext uri="{BB962C8B-B14F-4D97-AF65-F5344CB8AC3E}">
        <p14:creationId xmlns:p14="http://schemas.microsoft.com/office/powerpoint/2010/main" val="6572138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9282" y="0"/>
            <a:ext cx="10515600" cy="1325563"/>
          </a:xfrm>
        </p:spPr>
        <p:txBody>
          <a:bodyPr/>
          <a:lstStyle/>
          <a:p>
            <a:r>
              <a:rPr lang="en-GB" dirty="0" smtClean="0"/>
              <a:t>Getting started </a:t>
            </a:r>
            <a:endParaRPr lang="en-GB" dirty="0"/>
          </a:p>
        </p:txBody>
      </p:sp>
      <p:sp>
        <p:nvSpPr>
          <p:cNvPr id="3" name="Content Placeholder 2"/>
          <p:cNvSpPr>
            <a:spLocks noGrp="1"/>
          </p:cNvSpPr>
          <p:nvPr>
            <p:ph idx="1"/>
          </p:nvPr>
        </p:nvSpPr>
        <p:spPr>
          <a:xfrm>
            <a:off x="838200" y="1325563"/>
            <a:ext cx="8023412" cy="4851400"/>
          </a:xfrm>
        </p:spPr>
        <p:txBody>
          <a:bodyPr>
            <a:normAutofit fontScale="92500" lnSpcReduction="10000"/>
          </a:bodyPr>
          <a:lstStyle/>
          <a:p>
            <a:r>
              <a:rPr lang="en-GB" dirty="0" smtClean="0"/>
              <a:t>Conan Doyle presents Sherlock as …………</a:t>
            </a:r>
          </a:p>
          <a:p>
            <a:r>
              <a:rPr lang="en-GB" dirty="0" smtClean="0"/>
              <a:t>We can see this in ……………………..</a:t>
            </a:r>
          </a:p>
          <a:p>
            <a:r>
              <a:rPr lang="en-GB" dirty="0" smtClean="0"/>
              <a:t>Conan Doyle has used ……………………………….</a:t>
            </a:r>
          </a:p>
          <a:p>
            <a:r>
              <a:rPr lang="en-GB" dirty="0" smtClean="0"/>
              <a:t>This conveys …………………….</a:t>
            </a:r>
          </a:p>
          <a:p>
            <a:r>
              <a:rPr lang="en-GB" dirty="0" smtClean="0"/>
              <a:t>This demonstrates …………………</a:t>
            </a:r>
          </a:p>
          <a:p>
            <a:r>
              <a:rPr lang="en-GB" dirty="0" smtClean="0"/>
              <a:t>From this we learn ……………</a:t>
            </a:r>
          </a:p>
          <a:p>
            <a:r>
              <a:rPr lang="en-GB" dirty="0" smtClean="0"/>
              <a:t>We also saw ……………… when ………</a:t>
            </a:r>
          </a:p>
          <a:p>
            <a:r>
              <a:rPr lang="en-GB" dirty="0" smtClean="0"/>
              <a:t>Conan Doyle also showed ……… when ……..</a:t>
            </a:r>
          </a:p>
          <a:p>
            <a:r>
              <a:rPr lang="en-GB" dirty="0" smtClean="0"/>
              <a:t>This shows us that in the Victorian era ……….</a:t>
            </a:r>
          </a:p>
          <a:p>
            <a:r>
              <a:rPr lang="en-GB" dirty="0" smtClean="0"/>
              <a:t>From this we can learn that the Victorian society ……….</a:t>
            </a:r>
          </a:p>
          <a:p>
            <a:r>
              <a:rPr lang="en-GB" dirty="0" smtClean="0"/>
              <a:t>We can see that Sherlock ………….</a:t>
            </a:r>
            <a:endParaRPr lang="en-GB" dirty="0"/>
          </a:p>
        </p:txBody>
      </p:sp>
      <p:sp>
        <p:nvSpPr>
          <p:cNvPr id="4" name="TextBox 3"/>
          <p:cNvSpPr txBox="1"/>
          <p:nvPr/>
        </p:nvSpPr>
        <p:spPr>
          <a:xfrm>
            <a:off x="9386047" y="386789"/>
            <a:ext cx="2474258" cy="4524315"/>
          </a:xfrm>
          <a:prstGeom prst="rect">
            <a:avLst/>
          </a:prstGeom>
          <a:noFill/>
        </p:spPr>
        <p:txBody>
          <a:bodyPr wrap="square" rtlCol="0">
            <a:spAutoFit/>
          </a:bodyPr>
          <a:lstStyle/>
          <a:p>
            <a:r>
              <a:rPr lang="en-GB" sz="2400" b="1" u="sng" dirty="0" smtClean="0"/>
              <a:t>Each para plan </a:t>
            </a:r>
          </a:p>
          <a:p>
            <a:r>
              <a:rPr lang="en-GB" sz="2400" dirty="0" smtClean="0"/>
              <a:t>- Quote from extract</a:t>
            </a:r>
          </a:p>
          <a:p>
            <a:r>
              <a:rPr lang="en-GB" sz="2400" dirty="0" smtClean="0"/>
              <a:t>- Explain this </a:t>
            </a:r>
          </a:p>
          <a:p>
            <a:r>
              <a:rPr lang="en-GB" sz="2400" dirty="0" smtClean="0"/>
              <a:t>- Link to somewhere else </a:t>
            </a:r>
          </a:p>
          <a:p>
            <a:r>
              <a:rPr lang="en-GB" sz="2400" dirty="0" smtClean="0"/>
              <a:t>- What show about society if can </a:t>
            </a:r>
          </a:p>
          <a:p>
            <a:r>
              <a:rPr lang="en-GB" sz="2400" dirty="0" smtClean="0"/>
              <a:t>- Link back to what learn  </a:t>
            </a:r>
          </a:p>
          <a:p>
            <a:endParaRPr lang="en-GB" sz="2400" dirty="0"/>
          </a:p>
        </p:txBody>
      </p:sp>
      <p:sp>
        <p:nvSpPr>
          <p:cNvPr id="5" name="TextBox 4"/>
          <p:cNvSpPr txBox="1"/>
          <p:nvPr/>
        </p:nvSpPr>
        <p:spPr>
          <a:xfrm>
            <a:off x="9390530" y="5325035"/>
            <a:ext cx="2079811" cy="1200329"/>
          </a:xfrm>
          <a:prstGeom prst="rect">
            <a:avLst/>
          </a:prstGeom>
          <a:noFill/>
        </p:spPr>
        <p:txBody>
          <a:bodyPr wrap="square" rtlCol="0">
            <a:spAutoFit/>
          </a:bodyPr>
          <a:lstStyle/>
          <a:p>
            <a:r>
              <a:rPr lang="en-GB" sz="2400" dirty="0" smtClean="0"/>
              <a:t>Move through the previous para points </a:t>
            </a:r>
            <a:endParaRPr lang="en-GB" sz="2400" dirty="0"/>
          </a:p>
        </p:txBody>
      </p:sp>
      <p:sp>
        <p:nvSpPr>
          <p:cNvPr id="6" name="Rectangle 5"/>
          <p:cNvSpPr/>
          <p:nvPr/>
        </p:nvSpPr>
        <p:spPr>
          <a:xfrm>
            <a:off x="9085729" y="5151993"/>
            <a:ext cx="2689411" cy="154641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p:cNvSpPr/>
          <p:nvPr/>
        </p:nvSpPr>
        <p:spPr>
          <a:xfrm>
            <a:off x="9238129" y="161365"/>
            <a:ext cx="2622176" cy="438374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0375275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Before you finish </a:t>
            </a:r>
            <a:endParaRPr lang="en-GB" dirty="0"/>
          </a:p>
        </p:txBody>
      </p:sp>
      <p:sp>
        <p:nvSpPr>
          <p:cNvPr id="3" name="Content Placeholder 2"/>
          <p:cNvSpPr>
            <a:spLocks noGrp="1"/>
          </p:cNvSpPr>
          <p:nvPr>
            <p:ph idx="1"/>
          </p:nvPr>
        </p:nvSpPr>
        <p:spPr/>
        <p:txBody>
          <a:bodyPr/>
          <a:lstStyle/>
          <a:p>
            <a:r>
              <a:rPr lang="en-GB" dirty="0" smtClean="0"/>
              <a:t>Make sure EVERY time you use a character’s name it has a capital letter. </a:t>
            </a:r>
          </a:p>
          <a:p>
            <a:r>
              <a:rPr lang="en-GB" dirty="0" smtClean="0"/>
              <a:t>Check that you have quotes from extract. </a:t>
            </a:r>
          </a:p>
          <a:p>
            <a:r>
              <a:rPr lang="en-GB" dirty="0" smtClean="0"/>
              <a:t>Have you looked at rest of book? </a:t>
            </a:r>
          </a:p>
          <a:p>
            <a:r>
              <a:rPr lang="en-GB" dirty="0" smtClean="0"/>
              <a:t>Have you said what we learn? </a:t>
            </a:r>
          </a:p>
          <a:p>
            <a:r>
              <a:rPr lang="en-GB" dirty="0" smtClean="0"/>
              <a:t>Are you saying what Conan Doyle does? </a:t>
            </a:r>
          </a:p>
          <a:p>
            <a:r>
              <a:rPr lang="en-GB" dirty="0" smtClean="0"/>
              <a:t>Each paragraph needs to have a clear opening + closing line </a:t>
            </a:r>
            <a:endParaRPr lang="en-GB" dirty="0"/>
          </a:p>
        </p:txBody>
      </p:sp>
    </p:spTree>
    <p:extLst>
      <p:ext uri="{BB962C8B-B14F-4D97-AF65-F5344CB8AC3E}">
        <p14:creationId xmlns:p14="http://schemas.microsoft.com/office/powerpoint/2010/main" val="21652492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5494" y="255494"/>
            <a:ext cx="11936506" cy="482040"/>
          </a:xfrm>
        </p:spPr>
        <p:txBody>
          <a:bodyPr>
            <a:normAutofit fontScale="90000"/>
          </a:bodyPr>
          <a:lstStyle/>
          <a:p>
            <a:r>
              <a:rPr lang="en-GB" dirty="0" smtClean="0"/>
              <a:t>Extract from Sherlock – read through this from Chapter 6</a:t>
            </a:r>
            <a:br>
              <a:rPr lang="en-GB" dirty="0" smtClean="0"/>
            </a:br>
            <a:r>
              <a:rPr lang="en-GB" dirty="0" smtClean="0"/>
              <a:t>which quotes would you want to use? Underline these?  </a:t>
            </a:r>
            <a:endParaRPr lang="en-GB" dirty="0"/>
          </a:p>
        </p:txBody>
      </p:sp>
      <p:sp>
        <p:nvSpPr>
          <p:cNvPr id="3" name="Content Placeholder 2"/>
          <p:cNvSpPr>
            <a:spLocks noGrp="1"/>
          </p:cNvSpPr>
          <p:nvPr>
            <p:ph idx="1"/>
          </p:nvPr>
        </p:nvSpPr>
        <p:spPr>
          <a:xfrm>
            <a:off x="255494" y="1062317"/>
            <a:ext cx="11739282" cy="5957047"/>
          </a:xfrm>
        </p:spPr>
        <p:txBody>
          <a:bodyPr>
            <a:normAutofit lnSpcReduction="10000"/>
          </a:bodyPr>
          <a:lstStyle/>
          <a:p>
            <a:pPr marL="0" indent="0">
              <a:buNone/>
            </a:pPr>
            <a:endParaRPr lang="en-GB" dirty="0"/>
          </a:p>
          <a:p>
            <a:pPr marL="0" indent="0">
              <a:buNone/>
            </a:pPr>
            <a:r>
              <a:rPr lang="en-GB" sz="2200" dirty="0"/>
              <a:t>As he spoke, the steps which had been coming nearer sounded loudly on the passage, and a very stout, portly man in a </a:t>
            </a:r>
            <a:r>
              <a:rPr lang="en-GB" sz="2200" dirty="0" err="1"/>
              <a:t>gray</a:t>
            </a:r>
            <a:r>
              <a:rPr lang="en-GB" sz="2200" dirty="0"/>
              <a:t> suit strode heavily into the room. He was red-faced, burly and plethoric, with a pair of very small twinkling eyes which looked keenly out from between swollen and puffy pouches. He was closely followed by an inspector in uniform, and by the still palpitating Thaddeus </a:t>
            </a:r>
            <a:r>
              <a:rPr lang="en-GB" sz="2200" dirty="0" err="1"/>
              <a:t>Sholto</a:t>
            </a:r>
            <a:r>
              <a:rPr lang="en-GB" sz="2200" dirty="0"/>
              <a:t>. </a:t>
            </a:r>
          </a:p>
          <a:p>
            <a:pPr marL="0" indent="0">
              <a:buNone/>
            </a:pPr>
            <a:r>
              <a:rPr lang="en-GB" sz="2200" dirty="0"/>
              <a:t>"Here's a business!" he cried, in a muffled, husky voice. "Here's a pretty business! But who are all these? Why, the house seems to be as full as a rabbit-warren!" </a:t>
            </a:r>
          </a:p>
          <a:p>
            <a:pPr marL="0" indent="0">
              <a:buNone/>
            </a:pPr>
            <a:r>
              <a:rPr lang="en-GB" sz="2200" dirty="0"/>
              <a:t>"I think you must recollect me, Mr. </a:t>
            </a:r>
            <a:r>
              <a:rPr lang="en-GB" sz="2200" dirty="0" err="1"/>
              <a:t>Athelney</a:t>
            </a:r>
            <a:r>
              <a:rPr lang="en-GB" sz="2200" dirty="0"/>
              <a:t> Jones," said Holmes, quietly. </a:t>
            </a:r>
          </a:p>
          <a:p>
            <a:pPr marL="0" indent="0">
              <a:buNone/>
            </a:pPr>
            <a:r>
              <a:rPr lang="en-GB" sz="2200" dirty="0"/>
              <a:t>"Why, of course I do!" he wheezed. "It's Mr. Sherlock Holmes, the theorist. Remember you! I'll never forget how you lectured us all on causes and inferences and effects in the </a:t>
            </a:r>
            <a:r>
              <a:rPr lang="en-GB" sz="2200" dirty="0" err="1"/>
              <a:t>Bishopgate</a:t>
            </a:r>
            <a:r>
              <a:rPr lang="en-GB" sz="2200" dirty="0"/>
              <a:t> jewel case. It's true you set us on the right track; but you'll own now that it was more by good luck than good guidance." </a:t>
            </a:r>
          </a:p>
          <a:p>
            <a:pPr marL="0" indent="0">
              <a:buNone/>
            </a:pPr>
            <a:r>
              <a:rPr lang="en-GB" sz="2200" dirty="0"/>
              <a:t>"It was a piece of very simple reasoning."</a:t>
            </a:r>
          </a:p>
          <a:p>
            <a:pPr marL="0" indent="0">
              <a:buNone/>
            </a:pPr>
            <a:r>
              <a:rPr lang="en-GB" sz="2200" dirty="0"/>
              <a:t>"Oh, come, now, come! Never be ashamed to own up. But what is all this? Bad business! Bad business! Stern facts here,--no room for theories. How lucky that I happened to be out at Norwood over another case! I was at the station when the message arrived. </a:t>
            </a:r>
          </a:p>
          <a:p>
            <a:pPr marL="0" indent="0">
              <a:buNone/>
            </a:pPr>
            <a:endParaRPr lang="en-GB" sz="2600" dirty="0"/>
          </a:p>
        </p:txBody>
      </p:sp>
      <p:sp>
        <p:nvSpPr>
          <p:cNvPr id="4" name="Rectangle 3"/>
          <p:cNvSpPr/>
          <p:nvPr/>
        </p:nvSpPr>
        <p:spPr>
          <a:xfrm>
            <a:off x="161365" y="1465729"/>
            <a:ext cx="11833411" cy="519056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3316774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smtClean="0"/>
              <a:t>Task </a:t>
            </a:r>
            <a:r>
              <a:rPr lang="en-GB" b="1" u="sng" dirty="0"/>
              <a:t>1</a:t>
            </a:r>
          </a:p>
        </p:txBody>
      </p:sp>
      <p:sp>
        <p:nvSpPr>
          <p:cNvPr id="3" name="Content Placeholder 2"/>
          <p:cNvSpPr>
            <a:spLocks noGrp="1"/>
          </p:cNvSpPr>
          <p:nvPr>
            <p:ph idx="1"/>
          </p:nvPr>
        </p:nvSpPr>
        <p:spPr>
          <a:xfrm>
            <a:off x="838200" y="1416676"/>
            <a:ext cx="10515600" cy="5241701"/>
          </a:xfrm>
        </p:spPr>
        <p:txBody>
          <a:bodyPr>
            <a:normAutofit/>
          </a:bodyPr>
          <a:lstStyle/>
          <a:p>
            <a:r>
              <a:rPr lang="en-GB" sz="3600" dirty="0" smtClean="0"/>
              <a:t>Write out 5 key points which you remember about the police from the book. </a:t>
            </a:r>
          </a:p>
          <a:p>
            <a:endParaRPr lang="en-GB" sz="3600" dirty="0" smtClean="0"/>
          </a:p>
          <a:p>
            <a:pPr marL="0" indent="0">
              <a:buNone/>
            </a:pPr>
            <a:r>
              <a:rPr lang="en-GB" sz="3600" dirty="0" smtClean="0"/>
              <a:t>1- __________________________________________</a:t>
            </a:r>
          </a:p>
          <a:p>
            <a:pPr marL="0" indent="0">
              <a:buNone/>
            </a:pPr>
            <a:r>
              <a:rPr lang="en-GB" sz="3600" dirty="0" smtClean="0"/>
              <a:t>2-__________________________________________</a:t>
            </a:r>
          </a:p>
          <a:p>
            <a:pPr marL="0" indent="0">
              <a:buNone/>
            </a:pPr>
            <a:r>
              <a:rPr lang="en-GB" sz="3600" dirty="0" smtClean="0"/>
              <a:t>3-___________________________________________</a:t>
            </a:r>
          </a:p>
          <a:p>
            <a:pPr marL="0" indent="0">
              <a:buNone/>
            </a:pPr>
            <a:r>
              <a:rPr lang="en-GB" sz="3600" dirty="0" smtClean="0"/>
              <a:t>4-___________________________________________</a:t>
            </a:r>
          </a:p>
          <a:p>
            <a:pPr marL="0" indent="0">
              <a:buNone/>
            </a:pPr>
            <a:r>
              <a:rPr lang="en-GB" sz="3600" dirty="0" smtClean="0"/>
              <a:t>5-___________________________________________</a:t>
            </a:r>
          </a:p>
        </p:txBody>
      </p:sp>
    </p:spTree>
    <p:extLst>
      <p:ext uri="{BB962C8B-B14F-4D97-AF65-F5344CB8AC3E}">
        <p14:creationId xmlns:p14="http://schemas.microsoft.com/office/powerpoint/2010/main" val="2571437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smtClean="0"/>
              <a:t>Task 2 - Quick fire questions on extract </a:t>
            </a:r>
            <a:endParaRPr lang="en-GB" b="1" u="sng" dirty="0"/>
          </a:p>
        </p:txBody>
      </p:sp>
      <p:sp>
        <p:nvSpPr>
          <p:cNvPr id="3" name="Content Placeholder 2"/>
          <p:cNvSpPr>
            <a:spLocks noGrp="1"/>
          </p:cNvSpPr>
          <p:nvPr>
            <p:ph idx="1"/>
          </p:nvPr>
        </p:nvSpPr>
        <p:spPr>
          <a:xfrm>
            <a:off x="470647" y="1825624"/>
            <a:ext cx="11389659" cy="4548281"/>
          </a:xfrm>
        </p:spPr>
        <p:txBody>
          <a:bodyPr>
            <a:normAutofit fontScale="92500" lnSpcReduction="20000"/>
          </a:bodyPr>
          <a:lstStyle/>
          <a:p>
            <a:r>
              <a:rPr lang="en-GB" dirty="0" smtClean="0"/>
              <a:t>What sound is associated with Jones arriving? ________________</a:t>
            </a:r>
          </a:p>
          <a:p>
            <a:r>
              <a:rPr lang="en-GB" dirty="0" smtClean="0"/>
              <a:t>What sound shows how Sherlock speaks? ___________________</a:t>
            </a:r>
          </a:p>
          <a:p>
            <a:r>
              <a:rPr lang="en-GB" dirty="0" smtClean="0"/>
              <a:t>Find 3 adjectives to describe Jones - ___________________________</a:t>
            </a:r>
          </a:p>
          <a:p>
            <a:r>
              <a:rPr lang="en-GB" dirty="0" smtClean="0"/>
              <a:t>What punctuation is used on Jones’ speech repeatedly? __________</a:t>
            </a:r>
          </a:p>
          <a:p>
            <a:r>
              <a:rPr lang="en-GB" dirty="0" smtClean="0"/>
              <a:t>How did Jones know Sherlock? ______________________________</a:t>
            </a:r>
          </a:p>
          <a:p>
            <a:r>
              <a:rPr lang="en-GB" dirty="0" smtClean="0"/>
              <a:t>Did Jones appreciate Sherlock’s help on the previous case? </a:t>
            </a:r>
          </a:p>
          <a:p>
            <a:pPr marL="0" indent="0">
              <a:buNone/>
            </a:pPr>
            <a:r>
              <a:rPr lang="en-GB" dirty="0" smtClean="0"/>
              <a:t>________________________________________________________</a:t>
            </a:r>
          </a:p>
          <a:p>
            <a:r>
              <a:rPr lang="en-GB" dirty="0" smtClean="0"/>
              <a:t>How does Jones say he approaches cases? </a:t>
            </a:r>
          </a:p>
          <a:p>
            <a:r>
              <a:rPr lang="en-GB" dirty="0" smtClean="0"/>
              <a:t>__________________________________________________________</a:t>
            </a:r>
            <a:br>
              <a:rPr lang="en-GB" dirty="0" smtClean="0"/>
            </a:br>
            <a:r>
              <a:rPr lang="en-GB" dirty="0" smtClean="0"/>
              <a:t/>
            </a:r>
            <a:br>
              <a:rPr lang="en-GB" dirty="0" smtClean="0"/>
            </a:br>
            <a:endParaRPr lang="en-GB" dirty="0" smtClean="0"/>
          </a:p>
        </p:txBody>
      </p:sp>
    </p:spTree>
    <p:extLst>
      <p:ext uri="{BB962C8B-B14F-4D97-AF65-F5344CB8AC3E}">
        <p14:creationId xmlns:p14="http://schemas.microsoft.com/office/powerpoint/2010/main" val="2043874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smtClean="0"/>
              <a:t>Task 3- Match these words with the meaning </a:t>
            </a:r>
            <a:endParaRPr lang="en-GB" b="1" u="sng" dirty="0"/>
          </a:p>
        </p:txBody>
      </p:sp>
      <p:sp>
        <p:nvSpPr>
          <p:cNvPr id="4" name="Content Placeholder 3"/>
          <p:cNvSpPr>
            <a:spLocks noGrp="1"/>
          </p:cNvSpPr>
          <p:nvPr>
            <p:ph sz="half" idx="1"/>
          </p:nvPr>
        </p:nvSpPr>
        <p:spPr>
          <a:xfrm>
            <a:off x="838200" y="1825625"/>
            <a:ext cx="5181600" cy="4652448"/>
          </a:xfrm>
        </p:spPr>
        <p:txBody>
          <a:bodyPr>
            <a:normAutofit lnSpcReduction="10000"/>
          </a:bodyPr>
          <a:lstStyle/>
          <a:p>
            <a:r>
              <a:rPr lang="en-GB" dirty="0" smtClean="0"/>
              <a:t>Wheezed </a:t>
            </a:r>
          </a:p>
          <a:p>
            <a:r>
              <a:rPr lang="en-GB" dirty="0" smtClean="0"/>
              <a:t>Lethargic </a:t>
            </a:r>
          </a:p>
          <a:p>
            <a:r>
              <a:rPr lang="en-GB" dirty="0" smtClean="0"/>
              <a:t>Reputation </a:t>
            </a:r>
          </a:p>
          <a:p>
            <a:r>
              <a:rPr lang="en-GB" dirty="0" smtClean="0"/>
              <a:t>Theory </a:t>
            </a:r>
          </a:p>
          <a:p>
            <a:r>
              <a:rPr lang="en-GB" dirty="0" smtClean="0"/>
              <a:t>Irony </a:t>
            </a:r>
          </a:p>
          <a:p>
            <a:r>
              <a:rPr lang="en-GB" dirty="0" smtClean="0"/>
              <a:t>Contrast </a:t>
            </a:r>
          </a:p>
          <a:p>
            <a:r>
              <a:rPr lang="en-GB" dirty="0" smtClean="0"/>
              <a:t>Appreciate </a:t>
            </a:r>
            <a:endParaRPr lang="en-GB" dirty="0"/>
          </a:p>
        </p:txBody>
      </p:sp>
      <p:sp>
        <p:nvSpPr>
          <p:cNvPr id="5" name="Content Placeholder 4"/>
          <p:cNvSpPr>
            <a:spLocks noGrp="1"/>
          </p:cNvSpPr>
          <p:nvPr>
            <p:ph sz="half" idx="2"/>
          </p:nvPr>
        </p:nvSpPr>
        <p:spPr/>
        <p:txBody>
          <a:bodyPr>
            <a:normAutofit lnSpcReduction="10000"/>
          </a:bodyPr>
          <a:lstStyle/>
          <a:p>
            <a:r>
              <a:rPr lang="en-GB" dirty="0" smtClean="0"/>
              <a:t>Unable to breathe </a:t>
            </a:r>
          </a:p>
          <a:p>
            <a:r>
              <a:rPr lang="en-GB" dirty="0" smtClean="0"/>
              <a:t>How people feel/think about you </a:t>
            </a:r>
          </a:p>
          <a:p>
            <a:r>
              <a:rPr lang="en-GB" dirty="0" smtClean="0"/>
              <a:t>To recognise how someone has helped you</a:t>
            </a:r>
          </a:p>
          <a:p>
            <a:r>
              <a:rPr lang="en-GB" dirty="0"/>
              <a:t>When something is the opposite to what is expected </a:t>
            </a:r>
            <a:endParaRPr lang="en-GB" dirty="0" smtClean="0"/>
          </a:p>
          <a:p>
            <a:r>
              <a:rPr lang="en-GB" dirty="0" smtClean="0"/>
              <a:t>An idea you have </a:t>
            </a:r>
          </a:p>
          <a:p>
            <a:r>
              <a:rPr lang="en-GB" dirty="0" smtClean="0"/>
              <a:t>An opposite </a:t>
            </a:r>
          </a:p>
          <a:p>
            <a:r>
              <a:rPr lang="en-GB" dirty="0"/>
              <a:t>Lazy + lacking energy </a:t>
            </a:r>
            <a:endParaRPr lang="en-GB" dirty="0" smtClean="0"/>
          </a:p>
        </p:txBody>
      </p:sp>
    </p:spTree>
    <p:extLst>
      <p:ext uri="{BB962C8B-B14F-4D97-AF65-F5344CB8AC3E}">
        <p14:creationId xmlns:p14="http://schemas.microsoft.com/office/powerpoint/2010/main" val="33447687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smtClean="0"/>
              <a:t>Task 5 – complete these quotes using words from side </a:t>
            </a:r>
            <a:endParaRPr lang="en-GB" b="1" u="sng" dirty="0"/>
          </a:p>
        </p:txBody>
      </p:sp>
      <p:sp>
        <p:nvSpPr>
          <p:cNvPr id="5" name="Content Placeholder 4"/>
          <p:cNvSpPr>
            <a:spLocks noGrp="1"/>
          </p:cNvSpPr>
          <p:nvPr>
            <p:ph idx="1"/>
          </p:nvPr>
        </p:nvSpPr>
        <p:spPr>
          <a:xfrm>
            <a:off x="152400" y="1852519"/>
            <a:ext cx="9099176" cy="4351338"/>
          </a:xfrm>
        </p:spPr>
        <p:txBody>
          <a:bodyPr>
            <a:normAutofit fontScale="92500"/>
          </a:bodyPr>
          <a:lstStyle/>
          <a:p>
            <a:r>
              <a:rPr lang="en-GB" i="1" dirty="0" smtClean="0"/>
              <a:t>My mind ________ at stagnation </a:t>
            </a:r>
          </a:p>
          <a:p>
            <a:r>
              <a:rPr lang="en-GB" i="1" dirty="0" smtClean="0"/>
              <a:t>The only unofficial ____________ detective </a:t>
            </a:r>
          </a:p>
          <a:p>
            <a:r>
              <a:rPr lang="en-GB" i="1" dirty="0" smtClean="0"/>
              <a:t>The _______ itself is my highest __________ </a:t>
            </a:r>
          </a:p>
          <a:p>
            <a:r>
              <a:rPr lang="en-GB" i="1" dirty="0" smtClean="0"/>
              <a:t>When the police are out of their ________… their ______ state</a:t>
            </a:r>
          </a:p>
          <a:p>
            <a:r>
              <a:rPr lang="en-GB" i="1" dirty="0" smtClean="0"/>
              <a:t>My name features in no __________</a:t>
            </a:r>
          </a:p>
          <a:p>
            <a:r>
              <a:rPr lang="en-GB" i="1" dirty="0" smtClean="0"/>
              <a:t>Crime is _________</a:t>
            </a:r>
          </a:p>
          <a:p>
            <a:r>
              <a:rPr lang="en-GB" i="1" dirty="0" smtClean="0"/>
              <a:t>That’s common ____________</a:t>
            </a:r>
          </a:p>
          <a:p>
            <a:r>
              <a:rPr lang="en-GB" i="1" dirty="0" smtClean="0"/>
              <a:t>Newspaper article on police – prompt and _________ actions / well-known _____________ knowledge  </a:t>
            </a:r>
          </a:p>
          <a:p>
            <a:endParaRPr lang="en-GB" dirty="0" smtClean="0"/>
          </a:p>
          <a:p>
            <a:endParaRPr lang="en-GB" dirty="0" smtClean="0"/>
          </a:p>
          <a:p>
            <a:endParaRPr lang="en-GB" dirty="0"/>
          </a:p>
        </p:txBody>
      </p:sp>
      <p:sp>
        <p:nvSpPr>
          <p:cNvPr id="6" name="TextBox 5"/>
          <p:cNvSpPr txBox="1"/>
          <p:nvPr/>
        </p:nvSpPr>
        <p:spPr>
          <a:xfrm>
            <a:off x="9453281" y="1801906"/>
            <a:ext cx="2622177" cy="4154984"/>
          </a:xfrm>
          <a:prstGeom prst="rect">
            <a:avLst/>
          </a:prstGeom>
          <a:noFill/>
        </p:spPr>
        <p:txBody>
          <a:bodyPr wrap="square" rtlCol="0">
            <a:spAutoFit/>
          </a:bodyPr>
          <a:lstStyle/>
          <a:p>
            <a:r>
              <a:rPr lang="en-GB" sz="2400" dirty="0"/>
              <a:t>Work</a:t>
            </a:r>
          </a:p>
          <a:p>
            <a:r>
              <a:rPr lang="en-GB" sz="2400" dirty="0" smtClean="0"/>
              <a:t>Rebels </a:t>
            </a:r>
          </a:p>
          <a:p>
            <a:r>
              <a:rPr lang="en-GB" sz="2400" dirty="0"/>
              <a:t>Sense </a:t>
            </a:r>
            <a:endParaRPr lang="en-GB" sz="2400" dirty="0" smtClean="0"/>
          </a:p>
          <a:p>
            <a:r>
              <a:rPr lang="en-GB" sz="2400" dirty="0" smtClean="0"/>
              <a:t>Consulting </a:t>
            </a:r>
          </a:p>
          <a:p>
            <a:r>
              <a:rPr lang="en-GB" sz="2400" dirty="0"/>
              <a:t> Newspaper </a:t>
            </a:r>
            <a:endParaRPr lang="en-GB" sz="2400" dirty="0" smtClean="0"/>
          </a:p>
          <a:p>
            <a:r>
              <a:rPr lang="en-GB" sz="2400" dirty="0" smtClean="0"/>
              <a:t>Reward</a:t>
            </a:r>
          </a:p>
          <a:p>
            <a:r>
              <a:rPr lang="en-GB" sz="2400" dirty="0" smtClean="0"/>
              <a:t>Depths </a:t>
            </a:r>
          </a:p>
          <a:p>
            <a:r>
              <a:rPr lang="en-GB" sz="2400" dirty="0"/>
              <a:t>Energetic </a:t>
            </a:r>
            <a:endParaRPr lang="en-GB" sz="2400" dirty="0" smtClean="0"/>
          </a:p>
          <a:p>
            <a:r>
              <a:rPr lang="en-GB" sz="2400" dirty="0" smtClean="0"/>
              <a:t>Usual </a:t>
            </a:r>
          </a:p>
          <a:p>
            <a:r>
              <a:rPr lang="en-GB" sz="2400" dirty="0" smtClean="0"/>
              <a:t>Commonplace </a:t>
            </a:r>
          </a:p>
          <a:p>
            <a:r>
              <a:rPr lang="en-GB" sz="2400" dirty="0" smtClean="0"/>
              <a:t>Technical </a:t>
            </a:r>
            <a:endParaRPr lang="en-GB" sz="2400" dirty="0"/>
          </a:p>
        </p:txBody>
      </p:sp>
      <p:sp>
        <p:nvSpPr>
          <p:cNvPr id="7" name="Rectangle 6"/>
          <p:cNvSpPr/>
          <p:nvPr/>
        </p:nvSpPr>
        <p:spPr>
          <a:xfrm>
            <a:off x="9453281" y="1690688"/>
            <a:ext cx="2138084" cy="484458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411741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Task 6 – points from extract </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78807955"/>
              </p:ext>
            </p:extLst>
          </p:nvPr>
        </p:nvGraphicFramePr>
        <p:xfrm>
          <a:off x="838200" y="1825625"/>
          <a:ext cx="10515600" cy="4028440"/>
        </p:xfrm>
        <a:graphic>
          <a:graphicData uri="http://schemas.openxmlformats.org/drawingml/2006/table">
            <a:tbl>
              <a:tblPr firstRow="1" bandRow="1">
                <a:tableStyleId>{5940675A-B579-460E-94D1-54222C63F5DA}</a:tableStyleId>
              </a:tblPr>
              <a:tblGrid>
                <a:gridCol w="5257800"/>
                <a:gridCol w="5257800"/>
              </a:tblGrid>
              <a:tr h="370840">
                <a:tc>
                  <a:txBody>
                    <a:bodyPr/>
                    <a:lstStyle/>
                    <a:p>
                      <a:r>
                        <a:rPr lang="en-GB" dirty="0" smtClean="0"/>
                        <a:t>Police in extract</a:t>
                      </a:r>
                      <a:r>
                        <a:rPr lang="en-GB" baseline="0" dirty="0" smtClean="0"/>
                        <a:t> </a:t>
                      </a:r>
                      <a:endParaRPr lang="en-GB" dirty="0"/>
                    </a:p>
                  </a:txBody>
                  <a:tcPr/>
                </a:tc>
                <a:tc>
                  <a:txBody>
                    <a:bodyPr/>
                    <a:lstStyle/>
                    <a:p>
                      <a:r>
                        <a:rPr lang="en-GB" dirty="0" smtClean="0"/>
                        <a:t>Sherlock in extract </a:t>
                      </a:r>
                      <a:endParaRPr lang="en-GB" dirty="0"/>
                    </a:p>
                  </a:txBody>
                  <a:tcPr/>
                </a:tc>
              </a:tr>
              <a:tr h="370840">
                <a:tc>
                  <a:txBody>
                    <a:bodyPr/>
                    <a:lstStyle/>
                    <a:p>
                      <a:r>
                        <a:rPr lang="en-GB" dirty="0" smtClean="0"/>
                        <a:t>What do we learn from Jones</a:t>
                      </a:r>
                      <a:r>
                        <a:rPr lang="en-GB" baseline="0" dirty="0" smtClean="0"/>
                        <a:t>’ entrance? </a:t>
                      </a:r>
                    </a:p>
                    <a:p>
                      <a:r>
                        <a:rPr lang="en-GB" baseline="0" dirty="0" smtClean="0"/>
                        <a:t>_________________________________________</a:t>
                      </a:r>
                    </a:p>
                    <a:p>
                      <a:endParaRPr lang="en-GB" baseline="0" dirty="0" smtClean="0"/>
                    </a:p>
                    <a:p>
                      <a:r>
                        <a:rPr lang="en-GB" baseline="0" dirty="0" smtClean="0"/>
                        <a:t>Does he seem to appreciate Sherlock’s skills? </a:t>
                      </a:r>
                    </a:p>
                    <a:p>
                      <a:r>
                        <a:rPr lang="en-GB" baseline="0" dirty="0" smtClean="0"/>
                        <a:t>__________________________________________</a:t>
                      </a:r>
                      <a:endParaRPr lang="en-GB" dirty="0" smtClean="0"/>
                    </a:p>
                    <a:p>
                      <a:endParaRPr lang="en-GB" dirty="0" smtClean="0"/>
                    </a:p>
                    <a:p>
                      <a:r>
                        <a:rPr lang="en-GB" dirty="0" smtClean="0"/>
                        <a:t>How</a:t>
                      </a:r>
                      <a:r>
                        <a:rPr lang="en-GB" baseline="0" dirty="0" smtClean="0"/>
                        <a:t> does Jones approach the crime scene + situation? </a:t>
                      </a:r>
                    </a:p>
                    <a:p>
                      <a:r>
                        <a:rPr lang="en-GB" baseline="0" dirty="0" smtClean="0"/>
                        <a:t>___________________________________________</a:t>
                      </a:r>
                      <a:endParaRPr lang="en-GB" dirty="0" smtClean="0"/>
                    </a:p>
                    <a:p>
                      <a:endParaRPr lang="en-GB" dirty="0" smtClean="0"/>
                    </a:p>
                    <a:p>
                      <a:endParaRPr lang="en-GB" dirty="0" smtClean="0"/>
                    </a:p>
                    <a:p>
                      <a:endParaRPr lang="en-GB" dirty="0" smtClean="0"/>
                    </a:p>
                    <a:p>
                      <a:endParaRPr lang="en-GB" dirty="0"/>
                    </a:p>
                  </a:txBody>
                  <a:tcPr/>
                </a:tc>
                <a:tc>
                  <a:txBody>
                    <a:bodyPr/>
                    <a:lstStyle/>
                    <a:p>
                      <a:r>
                        <a:rPr lang="en-GB" dirty="0" smtClean="0"/>
                        <a:t>How does Sherlock’s appearance</a:t>
                      </a:r>
                      <a:r>
                        <a:rPr lang="en-GB" baseline="0" dirty="0" smtClean="0"/>
                        <a:t> seem different? </a:t>
                      </a:r>
                    </a:p>
                    <a:p>
                      <a:r>
                        <a:rPr lang="en-GB" baseline="0" dirty="0" smtClean="0"/>
                        <a:t>________________________________________</a:t>
                      </a:r>
                    </a:p>
                    <a:p>
                      <a:endParaRPr lang="en-GB" baseline="0" dirty="0" smtClean="0"/>
                    </a:p>
                    <a:p>
                      <a:r>
                        <a:rPr lang="en-GB" baseline="0" dirty="0" smtClean="0"/>
                        <a:t>How does Sherlock react in extract? </a:t>
                      </a:r>
                    </a:p>
                    <a:p>
                      <a:r>
                        <a:rPr lang="en-GB" baseline="0" dirty="0" smtClean="0"/>
                        <a:t>_________________________________________</a:t>
                      </a:r>
                    </a:p>
                    <a:p>
                      <a:endParaRPr lang="en-GB" baseline="0" dirty="0" smtClean="0"/>
                    </a:p>
                    <a:p>
                      <a:r>
                        <a:rPr lang="en-GB" baseline="0" dirty="0" smtClean="0"/>
                        <a:t>How does this contrast how Sherlock reacted at the crime scene? </a:t>
                      </a:r>
                    </a:p>
                    <a:p>
                      <a:r>
                        <a:rPr lang="en-GB" baseline="0" dirty="0" smtClean="0"/>
                        <a:t>__________________________________________</a:t>
                      </a:r>
                      <a:endParaRPr lang="en-GB" dirty="0"/>
                    </a:p>
                  </a:txBody>
                  <a:tcPr/>
                </a:tc>
              </a:tr>
            </a:tbl>
          </a:graphicData>
        </a:graphic>
      </p:graphicFrame>
    </p:spTree>
    <p:extLst>
      <p:ext uri="{BB962C8B-B14F-4D97-AF65-F5344CB8AC3E}">
        <p14:creationId xmlns:p14="http://schemas.microsoft.com/office/powerpoint/2010/main" val="23263465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6430" y="96184"/>
            <a:ext cx="10515600" cy="1325563"/>
          </a:xfrm>
        </p:spPr>
        <p:txBody>
          <a:bodyPr/>
          <a:lstStyle/>
          <a:p>
            <a:r>
              <a:rPr lang="en-GB" dirty="0" smtClean="0"/>
              <a:t>Task 7 – The police throughout the book – add notes to each section </a:t>
            </a:r>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3445279848"/>
              </p:ext>
            </p:extLst>
          </p:nvPr>
        </p:nvGraphicFramePr>
        <p:xfrm>
          <a:off x="838200" y="1690688"/>
          <a:ext cx="10272060" cy="5120640"/>
        </p:xfrm>
        <a:graphic>
          <a:graphicData uri="http://schemas.openxmlformats.org/drawingml/2006/table">
            <a:tbl>
              <a:tblPr firstRow="1" bandRow="1">
                <a:tableStyleId>{5940675A-B579-460E-94D1-54222C63F5DA}</a:tableStyleId>
              </a:tblPr>
              <a:tblGrid>
                <a:gridCol w="2054412"/>
                <a:gridCol w="2054412"/>
                <a:gridCol w="2054412"/>
                <a:gridCol w="2054412"/>
                <a:gridCol w="2054412"/>
              </a:tblGrid>
              <a:tr h="370840">
                <a:tc>
                  <a:txBody>
                    <a:bodyPr/>
                    <a:lstStyle/>
                    <a:p>
                      <a:r>
                        <a:rPr lang="en-GB" dirty="0" smtClean="0"/>
                        <a:t>Sherlock’s opening</a:t>
                      </a:r>
                      <a:r>
                        <a:rPr lang="en-GB" baseline="0" dirty="0" smtClean="0"/>
                        <a:t> view of police </a:t>
                      </a:r>
                      <a:endParaRPr lang="en-GB" dirty="0"/>
                    </a:p>
                  </a:txBody>
                  <a:tcPr/>
                </a:tc>
                <a:tc>
                  <a:txBody>
                    <a:bodyPr/>
                    <a:lstStyle/>
                    <a:p>
                      <a:r>
                        <a:rPr lang="en-GB" dirty="0" smtClean="0"/>
                        <a:t>Jones at the crime</a:t>
                      </a:r>
                      <a:r>
                        <a:rPr lang="en-GB" baseline="0" dirty="0" smtClean="0"/>
                        <a:t> scene</a:t>
                      </a:r>
                      <a:endParaRPr lang="en-GB" dirty="0"/>
                    </a:p>
                  </a:txBody>
                  <a:tcPr/>
                </a:tc>
                <a:tc>
                  <a:txBody>
                    <a:bodyPr/>
                    <a:lstStyle/>
                    <a:p>
                      <a:r>
                        <a:rPr lang="en-GB" dirty="0" smtClean="0"/>
                        <a:t>Newspaper</a:t>
                      </a:r>
                      <a:r>
                        <a:rPr lang="en-GB" baseline="0" dirty="0" smtClean="0"/>
                        <a:t> article</a:t>
                      </a:r>
                      <a:endParaRPr lang="en-GB" dirty="0"/>
                    </a:p>
                  </a:txBody>
                  <a:tcPr/>
                </a:tc>
                <a:tc>
                  <a:txBody>
                    <a:bodyPr/>
                    <a:lstStyle/>
                    <a:p>
                      <a:r>
                        <a:rPr lang="en-GB" dirty="0" smtClean="0"/>
                        <a:t>Boat chase </a:t>
                      </a:r>
                      <a:endParaRPr lang="en-GB" dirty="0"/>
                    </a:p>
                  </a:txBody>
                  <a:tcPr/>
                </a:tc>
                <a:tc>
                  <a:txBody>
                    <a:bodyPr/>
                    <a:lstStyle/>
                    <a:p>
                      <a:r>
                        <a:rPr lang="en-GB" dirty="0" smtClean="0"/>
                        <a:t>End </a:t>
                      </a:r>
                      <a:endParaRPr lang="en-GB" dirty="0"/>
                    </a:p>
                  </a:txBody>
                  <a:tcPr/>
                </a:tc>
              </a:tr>
              <a:tr h="370840">
                <a:tc>
                  <a:txBody>
                    <a:bodyPr/>
                    <a:lstStyle/>
                    <a:p>
                      <a:r>
                        <a:rPr lang="en-GB" dirty="0" smtClean="0"/>
                        <a:t>How</a:t>
                      </a:r>
                      <a:r>
                        <a:rPr lang="en-GB" baseline="0" dirty="0" smtClean="0"/>
                        <a:t> does he feel about their ability? </a:t>
                      </a:r>
                    </a:p>
                    <a:p>
                      <a:r>
                        <a:rPr lang="en-GB" baseline="0" dirty="0" smtClean="0"/>
                        <a:t>How is this different from his motivations of solving crime? </a:t>
                      </a:r>
                      <a:endParaRPr lang="en-GB" dirty="0" smtClean="0"/>
                    </a:p>
                    <a:p>
                      <a:r>
                        <a:rPr lang="en-GB" dirty="0" smtClean="0"/>
                        <a:t>---------------------</a:t>
                      </a:r>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a:p>
                  </a:txBody>
                  <a:tcPr/>
                </a:tc>
                <a:tc>
                  <a:txBody>
                    <a:bodyPr/>
                    <a:lstStyle/>
                    <a:p>
                      <a:r>
                        <a:rPr lang="en-GB" dirty="0" smtClean="0"/>
                        <a:t>What does Jones do</a:t>
                      </a:r>
                      <a:r>
                        <a:rPr lang="en-GB" baseline="0" dirty="0" smtClean="0"/>
                        <a:t> at crime scene? </a:t>
                      </a:r>
                    </a:p>
                    <a:p>
                      <a:r>
                        <a:rPr lang="en-GB" baseline="0" dirty="0" smtClean="0"/>
                        <a:t>How is this different from Sherlock ?</a:t>
                      </a:r>
                    </a:p>
                    <a:p>
                      <a:r>
                        <a:rPr lang="en-GB" baseline="0" dirty="0" smtClean="0"/>
                        <a:t>------------------------</a:t>
                      </a:r>
                      <a:endParaRPr lang="en-GB" dirty="0"/>
                    </a:p>
                  </a:txBody>
                  <a:tcPr/>
                </a:tc>
                <a:tc>
                  <a:txBody>
                    <a:bodyPr/>
                    <a:lstStyle/>
                    <a:p>
                      <a:r>
                        <a:rPr lang="en-GB" dirty="0" smtClean="0"/>
                        <a:t>How are</a:t>
                      </a:r>
                      <a:r>
                        <a:rPr lang="en-GB" baseline="0" dirty="0" smtClean="0"/>
                        <a:t> the police shown in newspaper article? </a:t>
                      </a:r>
                    </a:p>
                    <a:p>
                      <a:r>
                        <a:rPr lang="en-GB" baseline="0" dirty="0" smtClean="0"/>
                        <a:t>Why is this ironic? </a:t>
                      </a:r>
                    </a:p>
                    <a:p>
                      <a:r>
                        <a:rPr lang="en-GB" baseline="0" dirty="0" smtClean="0"/>
                        <a:t>Why is this printed?</a:t>
                      </a:r>
                    </a:p>
                    <a:p>
                      <a:r>
                        <a:rPr lang="en-GB" baseline="0" dirty="0" smtClean="0"/>
                        <a:t>--------------------------</a:t>
                      </a:r>
                      <a:endParaRPr lang="en-GB" dirty="0"/>
                    </a:p>
                  </a:txBody>
                  <a:tcPr/>
                </a:tc>
                <a:tc>
                  <a:txBody>
                    <a:bodyPr/>
                    <a:lstStyle/>
                    <a:p>
                      <a:r>
                        <a:rPr lang="en-GB" dirty="0" smtClean="0"/>
                        <a:t>Who is more in</a:t>
                      </a:r>
                      <a:r>
                        <a:rPr lang="en-GB" baseline="0" dirty="0" smtClean="0"/>
                        <a:t> charge here?  </a:t>
                      </a:r>
                    </a:p>
                    <a:p>
                      <a:r>
                        <a:rPr lang="en-GB" baseline="0" dirty="0" smtClean="0"/>
                        <a:t>-----------------------</a:t>
                      </a:r>
                      <a:endParaRPr lang="en-GB" dirty="0"/>
                    </a:p>
                  </a:txBody>
                  <a:tcPr/>
                </a:tc>
                <a:tc>
                  <a:txBody>
                    <a:bodyPr/>
                    <a:lstStyle/>
                    <a:p>
                      <a:r>
                        <a:rPr lang="en-GB" dirty="0" smtClean="0"/>
                        <a:t>What does Sherlock let Jones</a:t>
                      </a:r>
                      <a:r>
                        <a:rPr lang="en-GB" baseline="0" dirty="0" smtClean="0"/>
                        <a:t> do at the end? </a:t>
                      </a:r>
                    </a:p>
                    <a:p>
                      <a:r>
                        <a:rPr lang="en-GB" baseline="0" dirty="0" smtClean="0"/>
                        <a:t>------------------------</a:t>
                      </a:r>
                      <a:endParaRPr lang="en-GB" dirty="0"/>
                    </a:p>
                  </a:txBody>
                  <a:tcPr/>
                </a:tc>
              </a:tr>
            </a:tbl>
          </a:graphicData>
        </a:graphic>
      </p:graphicFrame>
    </p:spTree>
    <p:extLst>
      <p:ext uri="{BB962C8B-B14F-4D97-AF65-F5344CB8AC3E}">
        <p14:creationId xmlns:p14="http://schemas.microsoft.com/office/powerpoint/2010/main" val="30631240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Task 8 </a:t>
            </a:r>
            <a:endParaRPr lang="en-GB" dirty="0"/>
          </a:p>
        </p:txBody>
      </p:sp>
      <p:sp>
        <p:nvSpPr>
          <p:cNvPr id="3" name="Content Placeholder 2"/>
          <p:cNvSpPr>
            <a:spLocks noGrp="1"/>
          </p:cNvSpPr>
          <p:nvPr>
            <p:ph idx="1"/>
          </p:nvPr>
        </p:nvSpPr>
        <p:spPr/>
        <p:txBody>
          <a:bodyPr/>
          <a:lstStyle/>
          <a:p>
            <a:r>
              <a:rPr lang="en-GB" dirty="0" smtClean="0"/>
              <a:t>The police appear to have limited strategies to solve the crime. Conan Doyle has used them as a foil to Sherlock. How does Sherlock show a range of strategies? </a:t>
            </a:r>
          </a:p>
          <a:p>
            <a:r>
              <a:rPr lang="en-GB" dirty="0"/>
              <a:t> </a:t>
            </a:r>
            <a:r>
              <a:rPr lang="en-GB" dirty="0" smtClean="0"/>
              <a:t>_______________________________</a:t>
            </a:r>
          </a:p>
          <a:p>
            <a:r>
              <a:rPr lang="en-GB" dirty="0"/>
              <a:t> </a:t>
            </a:r>
            <a:r>
              <a:rPr lang="en-GB" dirty="0" smtClean="0"/>
              <a:t>_______________________________</a:t>
            </a:r>
          </a:p>
          <a:p>
            <a:r>
              <a:rPr lang="en-GB" dirty="0"/>
              <a:t> </a:t>
            </a:r>
            <a:r>
              <a:rPr lang="en-GB" dirty="0" smtClean="0"/>
              <a:t>_______________________________</a:t>
            </a:r>
          </a:p>
          <a:p>
            <a:r>
              <a:rPr lang="en-GB" dirty="0"/>
              <a:t> </a:t>
            </a:r>
            <a:r>
              <a:rPr lang="en-GB" dirty="0" smtClean="0"/>
              <a:t>_______________________________</a:t>
            </a:r>
          </a:p>
          <a:p>
            <a:r>
              <a:rPr lang="en-GB" dirty="0" smtClean="0"/>
              <a:t>_______________________________</a:t>
            </a:r>
          </a:p>
          <a:p>
            <a:r>
              <a:rPr lang="en-GB" dirty="0" smtClean="0"/>
              <a:t>_______________________________</a:t>
            </a:r>
          </a:p>
          <a:p>
            <a:endParaRPr lang="en-GB" dirty="0"/>
          </a:p>
        </p:txBody>
      </p:sp>
      <p:sp>
        <p:nvSpPr>
          <p:cNvPr id="4" name="TextBox 3"/>
          <p:cNvSpPr txBox="1"/>
          <p:nvPr/>
        </p:nvSpPr>
        <p:spPr>
          <a:xfrm>
            <a:off x="7965141" y="3172579"/>
            <a:ext cx="3388659" cy="3139321"/>
          </a:xfrm>
          <a:prstGeom prst="rect">
            <a:avLst/>
          </a:prstGeom>
          <a:noFill/>
        </p:spPr>
        <p:txBody>
          <a:bodyPr wrap="square" rtlCol="0">
            <a:spAutoFit/>
          </a:bodyPr>
          <a:lstStyle/>
          <a:p>
            <a:r>
              <a:rPr lang="en-GB" dirty="0" smtClean="0"/>
              <a:t>Why is it narrated from Watson’s view point? </a:t>
            </a:r>
          </a:p>
          <a:p>
            <a:r>
              <a:rPr lang="en-GB" dirty="0" smtClean="0"/>
              <a:t>____________________________</a:t>
            </a:r>
          </a:p>
          <a:p>
            <a:r>
              <a:rPr lang="en-GB" dirty="0" smtClean="0"/>
              <a:t>How does Conan Doyle use sentence structures to show Sherlock’s skills + abilities? </a:t>
            </a:r>
          </a:p>
          <a:p>
            <a:r>
              <a:rPr lang="en-GB" dirty="0" smtClean="0"/>
              <a:t>____________________________________________________________________________________________________________________________________________</a:t>
            </a:r>
            <a:endParaRPr lang="en-GB" dirty="0"/>
          </a:p>
        </p:txBody>
      </p:sp>
    </p:spTree>
    <p:extLst>
      <p:ext uri="{BB962C8B-B14F-4D97-AF65-F5344CB8AC3E}">
        <p14:creationId xmlns:p14="http://schemas.microsoft.com/office/powerpoint/2010/main" val="27481997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134</TotalTime>
  <Words>1487</Words>
  <Application>Microsoft Office PowerPoint</Application>
  <PresentationFormat>Widescreen</PresentationFormat>
  <Paragraphs>188</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PowerPoint Presentation</vt:lpstr>
      <vt:lpstr>Extract from Sherlock – read through this from Chapter 6 which quotes would you want to use? Underline these?  </vt:lpstr>
      <vt:lpstr>Task 1</vt:lpstr>
      <vt:lpstr>Task 2 - Quick fire questions on extract </vt:lpstr>
      <vt:lpstr>Task 3- Match these words with the meaning </vt:lpstr>
      <vt:lpstr>Task 5 – complete these quotes using words from side </vt:lpstr>
      <vt:lpstr>Task 6 – points from extract </vt:lpstr>
      <vt:lpstr>Task 7 – The police throughout the book – add notes to each section </vt:lpstr>
      <vt:lpstr>Task 8 </vt:lpstr>
      <vt:lpstr>Task 9 – quote finding about Sherlock </vt:lpstr>
      <vt:lpstr>Extract from Sherlock – read through this from Chapter 6 which quotes would you want to use? Underline these?  </vt:lpstr>
      <vt:lpstr>Essay plan to follow </vt:lpstr>
      <vt:lpstr>Getting started </vt:lpstr>
      <vt:lpstr>Before you finish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natalie</dc:creator>
  <cp:lastModifiedBy>natalie abraham</cp:lastModifiedBy>
  <cp:revision>17</cp:revision>
  <dcterms:created xsi:type="dcterms:W3CDTF">2017-01-23T21:30:02Z</dcterms:created>
  <dcterms:modified xsi:type="dcterms:W3CDTF">2022-11-06T11:09:51Z</dcterms:modified>
</cp:coreProperties>
</file>