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0" r:id="rId6"/>
    <p:sldId id="275" r:id="rId7"/>
    <p:sldId id="261" r:id="rId8"/>
    <p:sldId id="264" r:id="rId9"/>
    <p:sldId id="266" r:id="rId10"/>
    <p:sldId id="267" r:id="rId11"/>
    <p:sldId id="268" r:id="rId12"/>
    <p:sldId id="269" r:id="rId13"/>
    <p:sldId id="271" r:id="rId14"/>
    <p:sldId id="272" r:id="rId15"/>
    <p:sldId id="273" r:id="rId16"/>
    <p:sldId id="274"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046D1CD-2F9B-42F1-AB0A-E075E3560B80}"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2297457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46D1CD-2F9B-42F1-AB0A-E075E3560B80}"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1528000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46D1CD-2F9B-42F1-AB0A-E075E3560B80}"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2947683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46D1CD-2F9B-42F1-AB0A-E075E3560B80}"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2494947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46D1CD-2F9B-42F1-AB0A-E075E3560B80}"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4153406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046D1CD-2F9B-42F1-AB0A-E075E3560B80}"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4024497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046D1CD-2F9B-42F1-AB0A-E075E3560B80}" type="datetimeFigureOut">
              <a:rPr lang="en-GB" smtClean="0"/>
              <a:t>06/11/2022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741447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046D1CD-2F9B-42F1-AB0A-E075E3560B80}" type="datetimeFigureOut">
              <a:rPr lang="en-GB" smtClean="0"/>
              <a:t>06/11/2022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93533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46D1CD-2F9B-42F1-AB0A-E075E3560B80}" type="datetimeFigureOut">
              <a:rPr lang="en-GB" smtClean="0"/>
              <a:t>06/11/2022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3373738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46D1CD-2F9B-42F1-AB0A-E075E3560B80}"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1765042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46D1CD-2F9B-42F1-AB0A-E075E3560B80}"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3393829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46D1CD-2F9B-42F1-AB0A-E075E3560B80}" type="datetimeFigureOut">
              <a:rPr lang="en-GB" smtClean="0"/>
              <a:t>06/11/2022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AA2C0D-167D-48EC-886A-EADCA8340E88}" type="slidenum">
              <a:rPr lang="en-GB" smtClean="0"/>
              <a:t>‹#›</a:t>
            </a:fld>
            <a:endParaRPr lang="en-GB"/>
          </a:p>
        </p:txBody>
      </p:sp>
    </p:spTree>
    <p:extLst>
      <p:ext uri="{BB962C8B-B14F-4D97-AF65-F5344CB8AC3E}">
        <p14:creationId xmlns:p14="http://schemas.microsoft.com/office/powerpoint/2010/main" val="1871732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110767" y="5200517"/>
            <a:ext cx="1764405" cy="1477328"/>
          </a:xfrm>
          <a:prstGeom prst="rect">
            <a:avLst/>
          </a:prstGeom>
          <a:noFill/>
        </p:spPr>
        <p:txBody>
          <a:bodyPr wrap="square" rtlCol="0">
            <a:spAutoFit/>
          </a:bodyPr>
          <a:lstStyle/>
          <a:p>
            <a:r>
              <a:rPr lang="en-GB" dirty="0" smtClean="0"/>
              <a:t>This is the question you will be answering before you leave today. </a:t>
            </a:r>
            <a:endParaRPr lang="en-GB" dirty="0"/>
          </a:p>
        </p:txBody>
      </p:sp>
      <p:sp>
        <p:nvSpPr>
          <p:cNvPr id="6" name="TextBox 5"/>
          <p:cNvSpPr txBox="1"/>
          <p:nvPr/>
        </p:nvSpPr>
        <p:spPr>
          <a:xfrm>
            <a:off x="177464" y="1294825"/>
            <a:ext cx="3799267" cy="1015663"/>
          </a:xfrm>
          <a:prstGeom prst="rect">
            <a:avLst/>
          </a:prstGeom>
          <a:noFill/>
        </p:spPr>
        <p:txBody>
          <a:bodyPr wrap="square" rtlCol="0">
            <a:spAutoFit/>
          </a:bodyPr>
          <a:lstStyle/>
          <a:p>
            <a:r>
              <a:rPr lang="en-GB" sz="2000" i="1" dirty="0" smtClean="0"/>
              <a:t>Work through the activities here to help you be able to address this question. </a:t>
            </a:r>
            <a:endParaRPr lang="en-GB" sz="2000" i="1" dirty="0"/>
          </a:p>
        </p:txBody>
      </p:sp>
      <p:sp>
        <p:nvSpPr>
          <p:cNvPr id="3" name="TextBox 2"/>
          <p:cNvSpPr txBox="1"/>
          <p:nvPr/>
        </p:nvSpPr>
        <p:spPr>
          <a:xfrm>
            <a:off x="2743200" y="212768"/>
            <a:ext cx="7073153" cy="1754326"/>
          </a:xfrm>
          <a:prstGeom prst="rect">
            <a:avLst/>
          </a:prstGeom>
          <a:noFill/>
        </p:spPr>
        <p:txBody>
          <a:bodyPr wrap="square" rtlCol="0">
            <a:spAutoFit/>
          </a:bodyPr>
          <a:lstStyle/>
          <a:p>
            <a:pPr algn="ctr"/>
            <a:r>
              <a:rPr lang="en-GB" sz="5400" dirty="0" smtClean="0"/>
              <a:t>Literature Revision </a:t>
            </a:r>
          </a:p>
          <a:p>
            <a:pPr algn="ctr"/>
            <a:r>
              <a:rPr lang="en-GB" sz="5400" dirty="0" smtClean="0"/>
              <a:t>‘A Sign of Four’ </a:t>
            </a:r>
          </a:p>
        </p:txBody>
      </p:sp>
      <p:sp>
        <p:nvSpPr>
          <p:cNvPr id="7" name="Rectangle 6"/>
          <p:cNvSpPr/>
          <p:nvPr/>
        </p:nvSpPr>
        <p:spPr>
          <a:xfrm>
            <a:off x="564776" y="3033509"/>
            <a:ext cx="11147612" cy="23356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p:nvPicPr>
        <p:blipFill>
          <a:blip r:embed="rId2"/>
          <a:stretch>
            <a:fillRect/>
          </a:stretch>
        </p:blipFill>
        <p:spPr>
          <a:xfrm>
            <a:off x="9413929" y="212768"/>
            <a:ext cx="2024047" cy="2267909"/>
          </a:xfrm>
          <a:prstGeom prst="rect">
            <a:avLst/>
          </a:prstGeom>
        </p:spPr>
      </p:pic>
      <p:sp>
        <p:nvSpPr>
          <p:cNvPr id="12" name="Rounded Rectangle 11"/>
          <p:cNvSpPr/>
          <p:nvPr/>
        </p:nvSpPr>
        <p:spPr>
          <a:xfrm>
            <a:off x="0" y="1186445"/>
            <a:ext cx="3993776" cy="118311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Arrow Connector 13"/>
          <p:cNvCxnSpPr/>
          <p:nvPr/>
        </p:nvCxnSpPr>
        <p:spPr>
          <a:xfrm>
            <a:off x="9413929" y="4398642"/>
            <a:ext cx="1159940" cy="8018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077097" y="3281838"/>
            <a:ext cx="8694776" cy="1077218"/>
          </a:xfrm>
          <a:prstGeom prst="rect">
            <a:avLst/>
          </a:prstGeom>
          <a:noFill/>
        </p:spPr>
        <p:txBody>
          <a:bodyPr wrap="square" rtlCol="0">
            <a:spAutoFit/>
          </a:bodyPr>
          <a:lstStyle/>
          <a:p>
            <a:pPr algn="ctr"/>
            <a:r>
              <a:rPr lang="en-GB" sz="3200" dirty="0" smtClean="0"/>
              <a:t>How does Conan Doyle present </a:t>
            </a:r>
            <a:r>
              <a:rPr lang="en-GB" sz="3200" u="sng" dirty="0" smtClean="0"/>
              <a:t>Sherlock’s feelings and views </a:t>
            </a:r>
            <a:r>
              <a:rPr lang="en-GB" sz="3200" dirty="0" smtClean="0"/>
              <a:t>in this extract and throughout the novel? </a:t>
            </a:r>
            <a:endParaRPr lang="en-GB" sz="3200" dirty="0"/>
          </a:p>
        </p:txBody>
      </p:sp>
    </p:spTree>
    <p:extLst>
      <p:ext uri="{BB962C8B-B14F-4D97-AF65-F5344CB8AC3E}">
        <p14:creationId xmlns:p14="http://schemas.microsoft.com/office/powerpoint/2010/main" val="1977781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9 – Narrative + way written </a:t>
            </a:r>
            <a:endParaRPr lang="en-GB" dirty="0"/>
          </a:p>
        </p:txBody>
      </p:sp>
      <p:sp>
        <p:nvSpPr>
          <p:cNvPr id="6" name="Content Placeholder 5"/>
          <p:cNvSpPr>
            <a:spLocks noGrp="1"/>
          </p:cNvSpPr>
          <p:nvPr>
            <p:ph idx="1"/>
          </p:nvPr>
        </p:nvSpPr>
        <p:spPr>
          <a:xfrm>
            <a:off x="530942" y="1825625"/>
            <a:ext cx="11297264" cy="4914388"/>
          </a:xfrm>
        </p:spPr>
        <p:txBody>
          <a:bodyPr>
            <a:normAutofit fontScale="77500" lnSpcReduction="20000"/>
          </a:bodyPr>
          <a:lstStyle/>
          <a:p>
            <a:r>
              <a:rPr lang="en-GB" dirty="0" smtClean="0"/>
              <a:t>How does Conan Doyle tell the story – who narrates it? </a:t>
            </a:r>
          </a:p>
          <a:p>
            <a:r>
              <a:rPr lang="en-GB" dirty="0" smtClean="0"/>
              <a:t>________________________________________________________________________</a:t>
            </a:r>
          </a:p>
          <a:p>
            <a:r>
              <a:rPr lang="en-GB" dirty="0" smtClean="0"/>
              <a:t>Why is this important – how does it help us as readers? </a:t>
            </a:r>
          </a:p>
          <a:p>
            <a:r>
              <a:rPr lang="en-GB" dirty="0" smtClean="0"/>
              <a:t>________________________________________________________________________</a:t>
            </a:r>
          </a:p>
          <a:p>
            <a:r>
              <a:rPr lang="en-GB" dirty="0" smtClean="0"/>
              <a:t>Why does Conan Doyle use short sentences at the start of Sherlock’s dialogue? What does this show about how he is feeling? </a:t>
            </a:r>
          </a:p>
          <a:p>
            <a:r>
              <a:rPr lang="en-GB" dirty="0" smtClean="0"/>
              <a:t>_________________________________________________________________________</a:t>
            </a:r>
          </a:p>
          <a:p>
            <a:r>
              <a:rPr lang="en-GB" dirty="0" smtClean="0"/>
              <a:t>Why are questions used – what does this show about Sherlock’s feelings? _________________________________________________________________________</a:t>
            </a:r>
          </a:p>
          <a:p>
            <a:r>
              <a:rPr lang="en-GB" dirty="0" smtClean="0"/>
              <a:t>Look at the complex sentence at the end – what could this say about his feelings + link this to the growing crime rates ….</a:t>
            </a:r>
          </a:p>
          <a:p>
            <a:r>
              <a:rPr lang="en-GB" dirty="0" smtClean="0"/>
              <a:t>___________________________________________________________________________</a:t>
            </a:r>
          </a:p>
          <a:p>
            <a:r>
              <a:rPr lang="en-GB" dirty="0" smtClean="0"/>
              <a:t>Sherlock is taking drugs here + does again at the end – what is this called? _____________</a:t>
            </a:r>
          </a:p>
          <a:p>
            <a:r>
              <a:rPr lang="en-GB" dirty="0" smtClean="0"/>
              <a:t>What does it show us about him? ______________________________________________</a:t>
            </a:r>
            <a:endParaRPr lang="en-GB" dirty="0"/>
          </a:p>
        </p:txBody>
      </p:sp>
    </p:spTree>
    <p:extLst>
      <p:ext uri="{BB962C8B-B14F-4D97-AF65-F5344CB8AC3E}">
        <p14:creationId xmlns:p14="http://schemas.microsoft.com/office/powerpoint/2010/main" val="1899225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9 – quote finding about Sherlock </a:t>
            </a:r>
            <a:endParaRPr lang="en-GB" dirty="0"/>
          </a:p>
        </p:txBody>
      </p:sp>
      <p:sp>
        <p:nvSpPr>
          <p:cNvPr id="3" name="Content Placeholder 2"/>
          <p:cNvSpPr>
            <a:spLocks noGrp="1"/>
          </p:cNvSpPr>
          <p:nvPr>
            <p:ph idx="1"/>
          </p:nvPr>
        </p:nvSpPr>
        <p:spPr>
          <a:xfrm>
            <a:off x="838200" y="1825625"/>
            <a:ext cx="10515600" cy="4790328"/>
          </a:xfrm>
        </p:spPr>
        <p:txBody>
          <a:bodyPr>
            <a:normAutofit fontScale="92500" lnSpcReduction="10000"/>
          </a:bodyPr>
          <a:lstStyle/>
          <a:p>
            <a:r>
              <a:rPr lang="en-GB" dirty="0" smtClean="0"/>
              <a:t>In your AP + exam, you will want to find at least 5 quotes. You will then </a:t>
            </a:r>
          </a:p>
          <a:p>
            <a:r>
              <a:rPr lang="en-GB" dirty="0" smtClean="0"/>
              <a:t>Explain these</a:t>
            </a:r>
          </a:p>
          <a:p>
            <a:r>
              <a:rPr lang="en-GB" dirty="0" smtClean="0"/>
              <a:t>Link to somewhere else in the book </a:t>
            </a:r>
          </a:p>
          <a:p>
            <a:r>
              <a:rPr lang="en-GB" dirty="0" smtClean="0"/>
              <a:t>Say what these show about society if possible. </a:t>
            </a:r>
          </a:p>
          <a:p>
            <a:r>
              <a:rPr lang="en-GB" dirty="0" smtClean="0"/>
              <a:t>Pick your top 5 words / quotes about Sherlock’s thoughts + feelings in this extract to write out </a:t>
            </a:r>
          </a:p>
          <a:p>
            <a:r>
              <a:rPr lang="en-GB" dirty="0" smtClean="0"/>
              <a:t>1 – _________________________________________________________</a:t>
            </a:r>
          </a:p>
          <a:p>
            <a:r>
              <a:rPr lang="en-GB" dirty="0" smtClean="0"/>
              <a:t>2 – _________________________________________________________</a:t>
            </a:r>
          </a:p>
          <a:p>
            <a:r>
              <a:rPr lang="en-GB" dirty="0" smtClean="0"/>
              <a:t>3 – _________________________________________________________</a:t>
            </a:r>
          </a:p>
          <a:p>
            <a:r>
              <a:rPr lang="en-GB" dirty="0" smtClean="0"/>
              <a:t>4 – _________________________________________________________</a:t>
            </a:r>
          </a:p>
          <a:p>
            <a:r>
              <a:rPr lang="en-GB" dirty="0" smtClean="0"/>
              <a:t>5- __________________________________________________________</a:t>
            </a:r>
            <a:endParaRPr lang="en-GB" dirty="0"/>
          </a:p>
        </p:txBody>
      </p:sp>
    </p:spTree>
    <p:extLst>
      <p:ext uri="{BB962C8B-B14F-4D97-AF65-F5344CB8AC3E}">
        <p14:creationId xmlns:p14="http://schemas.microsoft.com/office/powerpoint/2010/main" val="35715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Putting this together</a:t>
            </a:r>
            <a:endParaRPr lang="en-GB" dirty="0"/>
          </a:p>
        </p:txBody>
      </p:sp>
      <p:sp>
        <p:nvSpPr>
          <p:cNvPr id="3" name="Content Placeholder 2"/>
          <p:cNvSpPr>
            <a:spLocks noGrp="1"/>
          </p:cNvSpPr>
          <p:nvPr>
            <p:ph idx="1"/>
          </p:nvPr>
        </p:nvSpPr>
        <p:spPr>
          <a:xfrm>
            <a:off x="309281" y="1825625"/>
            <a:ext cx="11645153" cy="4844116"/>
          </a:xfrm>
        </p:spPr>
        <p:txBody>
          <a:bodyPr>
            <a:normAutofit/>
          </a:bodyPr>
          <a:lstStyle/>
          <a:p>
            <a:pPr algn="ctr"/>
            <a:r>
              <a:rPr lang="en-GB" b="1" dirty="0" smtClean="0"/>
              <a:t>Quote 1  - “I cannot live without brainwork ’</a:t>
            </a:r>
          </a:p>
          <a:p>
            <a:endParaRPr lang="en-GB" dirty="0"/>
          </a:p>
          <a:p>
            <a:r>
              <a:rPr lang="en-GB" dirty="0" smtClean="0"/>
              <a:t>What does this show? ____________________________________________</a:t>
            </a:r>
          </a:p>
          <a:p>
            <a:r>
              <a:rPr lang="en-GB" dirty="0" smtClean="0"/>
              <a:t>What does Sherlock need to live? _________________________________</a:t>
            </a:r>
          </a:p>
          <a:p>
            <a:r>
              <a:rPr lang="en-GB" dirty="0" smtClean="0"/>
              <a:t>How does this make him different from Jones? _______________________</a:t>
            </a:r>
          </a:p>
          <a:p>
            <a:r>
              <a:rPr lang="en-GB" dirty="0" smtClean="0"/>
              <a:t>How does this contrast Watson? _________________________________</a:t>
            </a:r>
          </a:p>
          <a:p>
            <a:r>
              <a:rPr lang="en-GB" dirty="0" smtClean="0"/>
              <a:t>When do we see him using his brain in the book? </a:t>
            </a:r>
          </a:p>
          <a:p>
            <a:r>
              <a:rPr lang="en-GB" dirty="0" smtClean="0"/>
              <a:t>_____________________________________________________________</a:t>
            </a:r>
            <a:endParaRPr lang="en-GB" dirty="0"/>
          </a:p>
          <a:p>
            <a:endParaRPr lang="en-GB" dirty="0"/>
          </a:p>
        </p:txBody>
      </p:sp>
      <p:sp>
        <p:nvSpPr>
          <p:cNvPr id="4" name="TextBox 3"/>
          <p:cNvSpPr txBox="1"/>
          <p:nvPr/>
        </p:nvSpPr>
        <p:spPr>
          <a:xfrm>
            <a:off x="8216153" y="365125"/>
            <a:ext cx="3012141" cy="646331"/>
          </a:xfrm>
          <a:prstGeom prst="rect">
            <a:avLst/>
          </a:prstGeom>
          <a:noFill/>
        </p:spPr>
        <p:txBody>
          <a:bodyPr wrap="square" rtlCol="0">
            <a:spAutoFit/>
          </a:bodyPr>
          <a:lstStyle/>
          <a:p>
            <a:r>
              <a:rPr lang="en-GB" dirty="0" smtClean="0"/>
              <a:t>Quote explode each word here……………</a:t>
            </a:r>
            <a:endParaRPr lang="en-GB" dirty="0"/>
          </a:p>
        </p:txBody>
      </p:sp>
      <p:cxnSp>
        <p:nvCxnSpPr>
          <p:cNvPr id="6" name="Straight Arrow Connector 5"/>
          <p:cNvCxnSpPr/>
          <p:nvPr/>
        </p:nvCxnSpPr>
        <p:spPr>
          <a:xfrm flipH="1">
            <a:off x="7718612" y="578224"/>
            <a:ext cx="605117" cy="12474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8727141" y="1011456"/>
            <a:ext cx="484094" cy="8141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1203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Putting this together</a:t>
            </a:r>
            <a:endParaRPr lang="en-GB" dirty="0"/>
          </a:p>
        </p:txBody>
      </p:sp>
      <p:sp>
        <p:nvSpPr>
          <p:cNvPr id="3" name="Content Placeholder 2"/>
          <p:cNvSpPr>
            <a:spLocks noGrp="1"/>
          </p:cNvSpPr>
          <p:nvPr>
            <p:ph idx="1"/>
          </p:nvPr>
        </p:nvSpPr>
        <p:spPr>
          <a:xfrm>
            <a:off x="309281" y="1825625"/>
            <a:ext cx="11645153" cy="4844116"/>
          </a:xfrm>
        </p:spPr>
        <p:txBody>
          <a:bodyPr>
            <a:normAutofit/>
          </a:bodyPr>
          <a:lstStyle/>
          <a:p>
            <a:pPr algn="ctr"/>
            <a:r>
              <a:rPr lang="en-GB" b="1" dirty="0" smtClean="0"/>
              <a:t>Quote 2  -</a:t>
            </a:r>
            <a:r>
              <a:rPr lang="en-GB" dirty="0" smtClean="0"/>
              <a:t> ‘</a:t>
            </a:r>
            <a:r>
              <a:rPr lang="en-GB" b="1" dirty="0" smtClean="0"/>
              <a:t>Was ever such a dreary, dismal ..world?’</a:t>
            </a:r>
            <a:endParaRPr lang="en-GB" b="1" dirty="0"/>
          </a:p>
          <a:p>
            <a:endParaRPr lang="en-GB" dirty="0" smtClean="0"/>
          </a:p>
          <a:p>
            <a:r>
              <a:rPr lang="en-GB" dirty="0" smtClean="0"/>
              <a:t>Does Sherlock have a positive or negative view here? _______________</a:t>
            </a:r>
          </a:p>
          <a:p>
            <a:r>
              <a:rPr lang="en-GB" dirty="0" smtClean="0"/>
              <a:t>What are the adjectives in this? _______________ ________________</a:t>
            </a:r>
          </a:p>
          <a:p>
            <a:r>
              <a:rPr lang="en-GB" dirty="0" smtClean="0"/>
              <a:t>What other technique is used? ______________________</a:t>
            </a:r>
          </a:p>
          <a:p>
            <a:r>
              <a:rPr lang="en-GB" dirty="0" smtClean="0"/>
              <a:t>How could this also show his feelings – can he see beyond this or does he just see negativity surrounding him? _______________________________</a:t>
            </a:r>
          </a:p>
          <a:p>
            <a:r>
              <a:rPr lang="en-GB" dirty="0" smtClean="0"/>
              <a:t>When else do we see pathetic fallacy used? ___________________________</a:t>
            </a:r>
            <a:endParaRPr lang="en-GB" dirty="0"/>
          </a:p>
        </p:txBody>
      </p:sp>
      <p:cxnSp>
        <p:nvCxnSpPr>
          <p:cNvPr id="5" name="Straight Arrow Connector 4"/>
          <p:cNvCxnSpPr/>
          <p:nvPr/>
        </p:nvCxnSpPr>
        <p:spPr>
          <a:xfrm flipV="1">
            <a:off x="8088406" y="1418203"/>
            <a:ext cx="773206" cy="5181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468035" y="228600"/>
            <a:ext cx="2393577" cy="369332"/>
          </a:xfrm>
          <a:prstGeom prst="rect">
            <a:avLst/>
          </a:prstGeom>
          <a:noFill/>
        </p:spPr>
        <p:txBody>
          <a:bodyPr wrap="square" rtlCol="0">
            <a:spAutoFit/>
          </a:bodyPr>
          <a:lstStyle/>
          <a:p>
            <a:r>
              <a:rPr lang="en-GB" dirty="0" smtClean="0"/>
              <a:t>Quote explode </a:t>
            </a:r>
            <a:endParaRPr lang="en-GB" dirty="0"/>
          </a:p>
        </p:txBody>
      </p:sp>
      <p:cxnSp>
        <p:nvCxnSpPr>
          <p:cNvPr id="8" name="Straight Arrow Connector 7"/>
          <p:cNvCxnSpPr/>
          <p:nvPr/>
        </p:nvCxnSpPr>
        <p:spPr>
          <a:xfrm flipV="1">
            <a:off x="7162800" y="597932"/>
            <a:ext cx="0" cy="13384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893424" y="1048871"/>
            <a:ext cx="2729752" cy="369332"/>
          </a:xfrm>
          <a:prstGeom prst="rect">
            <a:avLst/>
          </a:prstGeom>
          <a:noFill/>
        </p:spPr>
        <p:txBody>
          <a:bodyPr wrap="square" rtlCol="0">
            <a:spAutoFit/>
          </a:bodyPr>
          <a:lstStyle/>
          <a:p>
            <a:r>
              <a:rPr lang="en-GB" dirty="0" smtClean="0"/>
              <a:t>Quote explode </a:t>
            </a:r>
            <a:endParaRPr lang="en-GB" dirty="0"/>
          </a:p>
        </p:txBody>
      </p:sp>
    </p:spTree>
    <p:extLst>
      <p:ext uri="{BB962C8B-B14F-4D97-AF65-F5344CB8AC3E}">
        <p14:creationId xmlns:p14="http://schemas.microsoft.com/office/powerpoint/2010/main" val="2978303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Putting this together</a:t>
            </a:r>
            <a:endParaRPr lang="en-GB" dirty="0"/>
          </a:p>
        </p:txBody>
      </p:sp>
      <p:sp>
        <p:nvSpPr>
          <p:cNvPr id="3" name="Content Placeholder 2"/>
          <p:cNvSpPr>
            <a:spLocks noGrp="1"/>
          </p:cNvSpPr>
          <p:nvPr>
            <p:ph idx="1"/>
          </p:nvPr>
        </p:nvSpPr>
        <p:spPr>
          <a:xfrm>
            <a:off x="309281" y="1825625"/>
            <a:ext cx="11645153" cy="4844116"/>
          </a:xfrm>
        </p:spPr>
        <p:txBody>
          <a:bodyPr>
            <a:normAutofit/>
          </a:bodyPr>
          <a:lstStyle/>
          <a:p>
            <a:pPr algn="ctr"/>
            <a:r>
              <a:rPr lang="en-GB" b="1" dirty="0" smtClean="0"/>
              <a:t>Quote 3  - </a:t>
            </a:r>
            <a:r>
              <a:rPr lang="en-GB" dirty="0" smtClean="0"/>
              <a:t>‘Crime is commonplace, existence is commonplace.’</a:t>
            </a:r>
          </a:p>
          <a:p>
            <a:endParaRPr lang="en-GB" dirty="0"/>
          </a:p>
          <a:p>
            <a:r>
              <a:rPr lang="en-GB" dirty="0" smtClean="0"/>
              <a:t>What does Sherlock think about crime? __________________</a:t>
            </a:r>
          </a:p>
          <a:p>
            <a:r>
              <a:rPr lang="en-GB" dirty="0" smtClean="0"/>
              <a:t>How does Sherlock feel about life? ___________________________</a:t>
            </a:r>
          </a:p>
          <a:p>
            <a:r>
              <a:rPr lang="en-GB" dirty="0" smtClean="0"/>
              <a:t>Does the repetition show his boredom or his excitement here? ___________</a:t>
            </a:r>
          </a:p>
          <a:p>
            <a:r>
              <a:rPr lang="en-GB" dirty="0" smtClean="0"/>
              <a:t>What does this show us about crime rates in Victorian England? </a:t>
            </a:r>
          </a:p>
          <a:p>
            <a:r>
              <a:rPr lang="en-GB" dirty="0" smtClean="0"/>
              <a:t>________________________________________________</a:t>
            </a:r>
          </a:p>
          <a:p>
            <a:r>
              <a:rPr lang="en-GB" dirty="0" smtClean="0"/>
              <a:t>What can we know about the police from this? ______________________</a:t>
            </a:r>
            <a:endParaRPr lang="en-GB" dirty="0"/>
          </a:p>
        </p:txBody>
      </p:sp>
      <p:cxnSp>
        <p:nvCxnSpPr>
          <p:cNvPr id="5" name="Straight Arrow Connector 4"/>
          <p:cNvCxnSpPr/>
          <p:nvPr/>
        </p:nvCxnSpPr>
        <p:spPr>
          <a:xfrm flipV="1">
            <a:off x="3025589" y="597932"/>
            <a:ext cx="3442446" cy="1092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468035" y="228600"/>
            <a:ext cx="2393577" cy="369332"/>
          </a:xfrm>
          <a:prstGeom prst="rect">
            <a:avLst/>
          </a:prstGeom>
          <a:noFill/>
        </p:spPr>
        <p:txBody>
          <a:bodyPr wrap="square" rtlCol="0">
            <a:spAutoFit/>
          </a:bodyPr>
          <a:lstStyle/>
          <a:p>
            <a:r>
              <a:rPr lang="en-GB" dirty="0" smtClean="0"/>
              <a:t>Quote explode </a:t>
            </a:r>
            <a:endParaRPr lang="en-GB" dirty="0"/>
          </a:p>
        </p:txBody>
      </p:sp>
      <p:sp>
        <p:nvSpPr>
          <p:cNvPr id="9" name="TextBox 8"/>
          <p:cNvSpPr txBox="1"/>
          <p:nvPr/>
        </p:nvSpPr>
        <p:spPr>
          <a:xfrm>
            <a:off x="7893424" y="1048871"/>
            <a:ext cx="2729752" cy="369332"/>
          </a:xfrm>
          <a:prstGeom prst="rect">
            <a:avLst/>
          </a:prstGeom>
          <a:noFill/>
        </p:spPr>
        <p:txBody>
          <a:bodyPr wrap="square" rtlCol="0">
            <a:spAutoFit/>
          </a:bodyPr>
          <a:lstStyle/>
          <a:p>
            <a:r>
              <a:rPr lang="en-GB" dirty="0" smtClean="0"/>
              <a:t>Quote explode </a:t>
            </a:r>
            <a:endParaRPr lang="en-GB" dirty="0"/>
          </a:p>
        </p:txBody>
      </p:sp>
      <p:cxnSp>
        <p:nvCxnSpPr>
          <p:cNvPr id="10" name="Straight Arrow Connector 9"/>
          <p:cNvCxnSpPr/>
          <p:nvPr/>
        </p:nvCxnSpPr>
        <p:spPr>
          <a:xfrm flipV="1">
            <a:off x="6589059" y="597932"/>
            <a:ext cx="161365" cy="13922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9258300" y="1233537"/>
            <a:ext cx="1028701" cy="592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2449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506" y="0"/>
            <a:ext cx="10515600" cy="1325563"/>
          </a:xfrm>
        </p:spPr>
        <p:txBody>
          <a:bodyPr/>
          <a:lstStyle/>
          <a:p>
            <a:r>
              <a:rPr lang="en-GB" dirty="0" smtClean="0"/>
              <a:t>Essay plan to follow </a:t>
            </a:r>
            <a:endParaRPr lang="en-GB" dirty="0"/>
          </a:p>
        </p:txBody>
      </p:sp>
      <p:sp>
        <p:nvSpPr>
          <p:cNvPr id="3" name="Content Placeholder 2"/>
          <p:cNvSpPr>
            <a:spLocks noGrp="1"/>
          </p:cNvSpPr>
          <p:nvPr>
            <p:ph idx="1"/>
          </p:nvPr>
        </p:nvSpPr>
        <p:spPr>
          <a:xfrm>
            <a:off x="58271" y="847165"/>
            <a:ext cx="10515600" cy="5647764"/>
          </a:xfrm>
        </p:spPr>
        <p:txBody>
          <a:bodyPr>
            <a:normAutofit/>
          </a:bodyPr>
          <a:lstStyle/>
          <a:p>
            <a:pPr algn="ctr"/>
            <a:r>
              <a:rPr lang="en-GB" dirty="0" smtClean="0"/>
              <a:t>How does Conan Doyle present the </a:t>
            </a:r>
          </a:p>
          <a:p>
            <a:pPr marL="0" indent="0" algn="ctr">
              <a:buNone/>
            </a:pPr>
            <a:r>
              <a:rPr lang="en-GB" u="sng" dirty="0" smtClean="0"/>
              <a:t>Sherlock’s views and feelings </a:t>
            </a:r>
            <a:r>
              <a:rPr lang="en-GB" dirty="0" smtClean="0"/>
              <a:t>in this extract and throughout the novel? </a:t>
            </a:r>
          </a:p>
          <a:p>
            <a:endParaRPr lang="en-GB" dirty="0" smtClean="0"/>
          </a:p>
          <a:p>
            <a:r>
              <a:rPr lang="en-GB" dirty="0" smtClean="0"/>
              <a:t>Intro – Conan Doyle presents Sherlock’s ………………………………….</a:t>
            </a:r>
          </a:p>
          <a:p>
            <a:r>
              <a:rPr lang="en-GB" dirty="0" smtClean="0"/>
              <a:t>Para 1 – Use of drugs – WHY – WHERE ELSE</a:t>
            </a:r>
          </a:p>
          <a:p>
            <a:r>
              <a:rPr lang="en-GB" dirty="0" smtClean="0"/>
              <a:t>Para 2 – ‘Can’t live without brain-work’ –WHEN SEE USE THIS</a:t>
            </a:r>
          </a:p>
          <a:p>
            <a:r>
              <a:rPr lang="en-GB" dirty="0" smtClean="0"/>
              <a:t>Para 3 – Views of London – WHEN ELSE SEE THIS</a:t>
            </a:r>
          </a:p>
          <a:p>
            <a:r>
              <a:rPr lang="en-GB" dirty="0" smtClean="0"/>
              <a:t>Para 4 – Views of crime – LINK TO POLICE</a:t>
            </a:r>
          </a:p>
          <a:p>
            <a:r>
              <a:rPr lang="en-GB" dirty="0" smtClean="0"/>
              <a:t>Para 5 – Way written – narrative + sentence types</a:t>
            </a:r>
          </a:p>
          <a:p>
            <a:r>
              <a:rPr lang="en-GB" dirty="0" smtClean="0"/>
              <a:t>Con – Conan Doyle has presented Sherlock’s …………………………..</a:t>
            </a:r>
            <a:endParaRPr lang="en-GB" dirty="0"/>
          </a:p>
        </p:txBody>
      </p:sp>
      <p:sp>
        <p:nvSpPr>
          <p:cNvPr id="4" name="Rectangle 3"/>
          <p:cNvSpPr/>
          <p:nvPr/>
        </p:nvSpPr>
        <p:spPr>
          <a:xfrm>
            <a:off x="58271" y="2259106"/>
            <a:ext cx="9596717" cy="42358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9829800" y="2221617"/>
            <a:ext cx="2474258" cy="4524315"/>
          </a:xfrm>
          <a:prstGeom prst="rect">
            <a:avLst/>
          </a:prstGeom>
          <a:noFill/>
        </p:spPr>
        <p:txBody>
          <a:bodyPr wrap="square" rtlCol="0">
            <a:spAutoFit/>
          </a:bodyPr>
          <a:lstStyle/>
          <a:p>
            <a:r>
              <a:rPr lang="en-GB" sz="2400" b="1" u="sng" dirty="0" smtClean="0"/>
              <a:t>Each para plan </a:t>
            </a:r>
          </a:p>
          <a:p>
            <a:r>
              <a:rPr lang="en-GB" sz="2400" dirty="0" smtClean="0"/>
              <a:t>- Quote from extract</a:t>
            </a:r>
          </a:p>
          <a:p>
            <a:r>
              <a:rPr lang="en-GB" sz="2400" dirty="0" smtClean="0"/>
              <a:t>- Explain this </a:t>
            </a:r>
          </a:p>
          <a:p>
            <a:r>
              <a:rPr lang="en-GB" sz="2400" dirty="0" smtClean="0"/>
              <a:t>- Link to somewhere else </a:t>
            </a:r>
          </a:p>
          <a:p>
            <a:r>
              <a:rPr lang="en-GB" sz="2400" dirty="0" smtClean="0"/>
              <a:t>- What show about society if can </a:t>
            </a:r>
          </a:p>
          <a:p>
            <a:r>
              <a:rPr lang="en-GB" sz="2400" dirty="0" smtClean="0"/>
              <a:t>- Link back to what learn  </a:t>
            </a:r>
          </a:p>
          <a:p>
            <a:endParaRPr lang="en-GB" sz="2400" dirty="0"/>
          </a:p>
        </p:txBody>
      </p:sp>
    </p:spTree>
    <p:extLst>
      <p:ext uri="{BB962C8B-B14F-4D97-AF65-F5344CB8AC3E}">
        <p14:creationId xmlns:p14="http://schemas.microsoft.com/office/powerpoint/2010/main" val="657213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282" y="0"/>
            <a:ext cx="10515600" cy="1325563"/>
          </a:xfrm>
        </p:spPr>
        <p:txBody>
          <a:bodyPr/>
          <a:lstStyle/>
          <a:p>
            <a:r>
              <a:rPr lang="en-GB" dirty="0" smtClean="0"/>
              <a:t>Getting started </a:t>
            </a:r>
            <a:endParaRPr lang="en-GB" dirty="0"/>
          </a:p>
        </p:txBody>
      </p:sp>
      <p:sp>
        <p:nvSpPr>
          <p:cNvPr id="3" name="Content Placeholder 2"/>
          <p:cNvSpPr>
            <a:spLocks noGrp="1"/>
          </p:cNvSpPr>
          <p:nvPr>
            <p:ph idx="1"/>
          </p:nvPr>
        </p:nvSpPr>
        <p:spPr>
          <a:xfrm>
            <a:off x="838200" y="1325563"/>
            <a:ext cx="8023412" cy="4851400"/>
          </a:xfrm>
        </p:spPr>
        <p:txBody>
          <a:bodyPr>
            <a:normAutofit fontScale="92500" lnSpcReduction="10000"/>
          </a:bodyPr>
          <a:lstStyle/>
          <a:p>
            <a:r>
              <a:rPr lang="en-GB" dirty="0" smtClean="0"/>
              <a:t>Conan Doyle presents Sherlock as …………</a:t>
            </a:r>
          </a:p>
          <a:p>
            <a:r>
              <a:rPr lang="en-GB" dirty="0" smtClean="0"/>
              <a:t>We can see this in ……………………..</a:t>
            </a:r>
          </a:p>
          <a:p>
            <a:r>
              <a:rPr lang="en-GB" dirty="0" smtClean="0"/>
              <a:t>Conan Doyle has used ……………………………….</a:t>
            </a:r>
          </a:p>
          <a:p>
            <a:r>
              <a:rPr lang="en-GB" dirty="0" smtClean="0"/>
              <a:t>This conveys …………………….</a:t>
            </a:r>
          </a:p>
          <a:p>
            <a:r>
              <a:rPr lang="en-GB" dirty="0" smtClean="0"/>
              <a:t>This demonstrates …………………</a:t>
            </a:r>
          </a:p>
          <a:p>
            <a:r>
              <a:rPr lang="en-GB" dirty="0" smtClean="0"/>
              <a:t>From this we learn ……………</a:t>
            </a:r>
          </a:p>
          <a:p>
            <a:r>
              <a:rPr lang="en-GB" dirty="0" smtClean="0"/>
              <a:t>We also saw ……………… when ………</a:t>
            </a:r>
          </a:p>
          <a:p>
            <a:r>
              <a:rPr lang="en-GB" dirty="0" smtClean="0"/>
              <a:t>Conan Doyle also showed ……… when ……..</a:t>
            </a:r>
          </a:p>
          <a:p>
            <a:r>
              <a:rPr lang="en-GB" dirty="0" smtClean="0"/>
              <a:t>This shows us that in the Victorian era ……….</a:t>
            </a:r>
          </a:p>
          <a:p>
            <a:r>
              <a:rPr lang="en-GB" dirty="0" smtClean="0"/>
              <a:t>From this we can learn that the Victorian society ……….</a:t>
            </a:r>
          </a:p>
          <a:p>
            <a:r>
              <a:rPr lang="en-GB" dirty="0" smtClean="0"/>
              <a:t>We can see that Sherlock ………….</a:t>
            </a:r>
            <a:endParaRPr lang="en-GB" dirty="0"/>
          </a:p>
        </p:txBody>
      </p:sp>
      <p:sp>
        <p:nvSpPr>
          <p:cNvPr id="4" name="TextBox 3"/>
          <p:cNvSpPr txBox="1"/>
          <p:nvPr/>
        </p:nvSpPr>
        <p:spPr>
          <a:xfrm>
            <a:off x="9386047" y="386789"/>
            <a:ext cx="2474258" cy="4524315"/>
          </a:xfrm>
          <a:prstGeom prst="rect">
            <a:avLst/>
          </a:prstGeom>
          <a:noFill/>
        </p:spPr>
        <p:txBody>
          <a:bodyPr wrap="square" rtlCol="0">
            <a:spAutoFit/>
          </a:bodyPr>
          <a:lstStyle/>
          <a:p>
            <a:r>
              <a:rPr lang="en-GB" sz="2400" b="1" u="sng" dirty="0" smtClean="0"/>
              <a:t>Each para plan </a:t>
            </a:r>
          </a:p>
          <a:p>
            <a:r>
              <a:rPr lang="en-GB" sz="2400" dirty="0" smtClean="0"/>
              <a:t>- Quote from extract</a:t>
            </a:r>
          </a:p>
          <a:p>
            <a:r>
              <a:rPr lang="en-GB" sz="2400" dirty="0" smtClean="0"/>
              <a:t>- Explain this </a:t>
            </a:r>
          </a:p>
          <a:p>
            <a:r>
              <a:rPr lang="en-GB" sz="2400" dirty="0" smtClean="0"/>
              <a:t>- Link to somewhere else </a:t>
            </a:r>
          </a:p>
          <a:p>
            <a:r>
              <a:rPr lang="en-GB" sz="2400" dirty="0" smtClean="0"/>
              <a:t>- What show about society if can </a:t>
            </a:r>
          </a:p>
          <a:p>
            <a:r>
              <a:rPr lang="en-GB" sz="2400" dirty="0" smtClean="0"/>
              <a:t>- Link back to what learn  </a:t>
            </a:r>
          </a:p>
          <a:p>
            <a:endParaRPr lang="en-GB" sz="2400" dirty="0"/>
          </a:p>
        </p:txBody>
      </p:sp>
      <p:sp>
        <p:nvSpPr>
          <p:cNvPr id="5" name="TextBox 4"/>
          <p:cNvSpPr txBox="1"/>
          <p:nvPr/>
        </p:nvSpPr>
        <p:spPr>
          <a:xfrm>
            <a:off x="9390530" y="5325035"/>
            <a:ext cx="2079811" cy="1200329"/>
          </a:xfrm>
          <a:prstGeom prst="rect">
            <a:avLst/>
          </a:prstGeom>
          <a:noFill/>
        </p:spPr>
        <p:txBody>
          <a:bodyPr wrap="square" rtlCol="0">
            <a:spAutoFit/>
          </a:bodyPr>
          <a:lstStyle/>
          <a:p>
            <a:r>
              <a:rPr lang="en-GB" sz="2400" dirty="0" smtClean="0"/>
              <a:t>Move through the previous para points </a:t>
            </a:r>
            <a:endParaRPr lang="en-GB" sz="2400" dirty="0"/>
          </a:p>
        </p:txBody>
      </p:sp>
      <p:sp>
        <p:nvSpPr>
          <p:cNvPr id="6" name="Rectangle 5"/>
          <p:cNvSpPr/>
          <p:nvPr/>
        </p:nvSpPr>
        <p:spPr>
          <a:xfrm>
            <a:off x="9085729" y="5151993"/>
            <a:ext cx="2689411" cy="15464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9238129" y="161365"/>
            <a:ext cx="2622176" cy="43837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37527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Before you finish </a:t>
            </a:r>
            <a:endParaRPr lang="en-GB" dirty="0"/>
          </a:p>
        </p:txBody>
      </p:sp>
      <p:sp>
        <p:nvSpPr>
          <p:cNvPr id="3" name="Content Placeholder 2"/>
          <p:cNvSpPr>
            <a:spLocks noGrp="1"/>
          </p:cNvSpPr>
          <p:nvPr>
            <p:ph idx="1"/>
          </p:nvPr>
        </p:nvSpPr>
        <p:spPr/>
        <p:txBody>
          <a:bodyPr/>
          <a:lstStyle/>
          <a:p>
            <a:r>
              <a:rPr lang="en-GB" dirty="0" smtClean="0"/>
              <a:t>Make sure EVERY time you use a character’s name it has a capital letter. </a:t>
            </a:r>
          </a:p>
          <a:p>
            <a:r>
              <a:rPr lang="en-GB" dirty="0" smtClean="0"/>
              <a:t>Check that you have quotes from extract. </a:t>
            </a:r>
          </a:p>
          <a:p>
            <a:r>
              <a:rPr lang="en-GB" dirty="0" smtClean="0"/>
              <a:t>Have you looked at rest of book? </a:t>
            </a:r>
          </a:p>
          <a:p>
            <a:r>
              <a:rPr lang="en-GB" dirty="0" smtClean="0"/>
              <a:t>Have you said what we learn? </a:t>
            </a:r>
          </a:p>
          <a:p>
            <a:r>
              <a:rPr lang="en-GB" dirty="0" smtClean="0"/>
              <a:t>Are you saying what Conan Doyle does? </a:t>
            </a:r>
          </a:p>
          <a:p>
            <a:r>
              <a:rPr lang="en-GB" dirty="0" smtClean="0"/>
              <a:t>Each paragraph needs to have a clear opening + closing line </a:t>
            </a:r>
            <a:endParaRPr lang="en-GB" dirty="0"/>
          </a:p>
        </p:txBody>
      </p:sp>
    </p:spTree>
    <p:extLst>
      <p:ext uri="{BB962C8B-B14F-4D97-AF65-F5344CB8AC3E}">
        <p14:creationId xmlns:p14="http://schemas.microsoft.com/office/powerpoint/2010/main" val="2165249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494" y="0"/>
            <a:ext cx="11936506" cy="482040"/>
          </a:xfrm>
        </p:spPr>
        <p:txBody>
          <a:bodyPr>
            <a:normAutofit fontScale="90000"/>
          </a:bodyPr>
          <a:lstStyle/>
          <a:p>
            <a:r>
              <a:rPr lang="en-GB" dirty="0" smtClean="0"/>
              <a:t>Extract from Sherlock – read through this from Chapter 1 </a:t>
            </a:r>
            <a:endParaRPr lang="en-GB" dirty="0"/>
          </a:p>
        </p:txBody>
      </p:sp>
      <p:sp>
        <p:nvSpPr>
          <p:cNvPr id="3" name="Content Placeholder 2"/>
          <p:cNvSpPr>
            <a:spLocks noGrp="1"/>
          </p:cNvSpPr>
          <p:nvPr>
            <p:ph idx="1"/>
          </p:nvPr>
        </p:nvSpPr>
        <p:spPr>
          <a:xfrm>
            <a:off x="255494" y="1062317"/>
            <a:ext cx="11739282" cy="5957047"/>
          </a:xfrm>
        </p:spPr>
        <p:txBody>
          <a:bodyPr>
            <a:normAutofit/>
          </a:bodyPr>
          <a:lstStyle/>
          <a:p>
            <a:pPr marL="0" indent="0">
              <a:buNone/>
            </a:pPr>
            <a:endParaRPr lang="en-GB" dirty="0"/>
          </a:p>
          <a:p>
            <a:r>
              <a:rPr lang="en-GB" dirty="0"/>
              <a:t>"I regret the injustice which I did you. I should have had more faith in your marvellous faculty. May I ask whether you have any professional inquiry on foot at present?" </a:t>
            </a:r>
          </a:p>
          <a:p>
            <a:r>
              <a:rPr lang="en-GB" dirty="0"/>
              <a:t>"None. Hence the cocaine. I cannot live without brain-work. What else is there to live for? Stand at the window here. Was ever such a dreary, dismal, unprofitable world? See how the yellow fog swirls down the street and drifts across the dun-</a:t>
            </a:r>
            <a:r>
              <a:rPr lang="en-GB" dirty="0" err="1"/>
              <a:t>colored</a:t>
            </a:r>
            <a:r>
              <a:rPr lang="en-GB" dirty="0"/>
              <a:t> houses. What could be more hopelessly prosaic and material? What is the use of having powers, doctor, when one has no field upon which to exert them? Crime is commonplace, existence is commonplace, and no qualities save those which are commonplace have any function upon earth."</a:t>
            </a:r>
          </a:p>
          <a:p>
            <a:endParaRPr lang="en-GB" dirty="0"/>
          </a:p>
        </p:txBody>
      </p:sp>
    </p:spTree>
    <p:extLst>
      <p:ext uri="{BB962C8B-B14F-4D97-AF65-F5344CB8AC3E}">
        <p14:creationId xmlns:p14="http://schemas.microsoft.com/office/powerpoint/2010/main" val="1331677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Task </a:t>
            </a:r>
            <a:r>
              <a:rPr lang="en-GB" b="1" u="sng" dirty="0"/>
              <a:t>1</a:t>
            </a:r>
          </a:p>
        </p:txBody>
      </p:sp>
      <p:sp>
        <p:nvSpPr>
          <p:cNvPr id="3" name="Content Placeholder 2"/>
          <p:cNvSpPr>
            <a:spLocks noGrp="1"/>
          </p:cNvSpPr>
          <p:nvPr>
            <p:ph idx="1"/>
          </p:nvPr>
        </p:nvSpPr>
        <p:spPr>
          <a:xfrm>
            <a:off x="838200" y="1416676"/>
            <a:ext cx="10515600" cy="5241701"/>
          </a:xfrm>
        </p:spPr>
        <p:txBody>
          <a:bodyPr>
            <a:normAutofit/>
          </a:bodyPr>
          <a:lstStyle/>
          <a:p>
            <a:r>
              <a:rPr lang="en-GB" sz="3600" dirty="0" smtClean="0"/>
              <a:t>Write out 5 key points which you remember about Sherlock from the book. </a:t>
            </a:r>
          </a:p>
          <a:p>
            <a:endParaRPr lang="en-GB" sz="3600" dirty="0" smtClean="0"/>
          </a:p>
          <a:p>
            <a:pPr marL="0" indent="0">
              <a:buNone/>
            </a:pPr>
            <a:r>
              <a:rPr lang="en-GB" sz="3600" dirty="0" smtClean="0"/>
              <a:t>1- __________________________________________</a:t>
            </a:r>
          </a:p>
          <a:p>
            <a:pPr marL="0" indent="0">
              <a:buNone/>
            </a:pPr>
            <a:r>
              <a:rPr lang="en-GB" sz="3600" dirty="0" smtClean="0"/>
              <a:t>2-__________________________________________</a:t>
            </a:r>
          </a:p>
          <a:p>
            <a:pPr marL="0" indent="0">
              <a:buNone/>
            </a:pPr>
            <a:r>
              <a:rPr lang="en-GB" sz="3600" dirty="0" smtClean="0"/>
              <a:t>3-___________________________________________</a:t>
            </a:r>
          </a:p>
          <a:p>
            <a:pPr marL="0" indent="0">
              <a:buNone/>
            </a:pPr>
            <a:r>
              <a:rPr lang="en-GB" sz="3600" dirty="0" smtClean="0"/>
              <a:t>4-___________________________________________</a:t>
            </a:r>
          </a:p>
          <a:p>
            <a:pPr marL="0" indent="0">
              <a:buNone/>
            </a:pPr>
            <a:r>
              <a:rPr lang="en-GB" sz="3600" dirty="0" smtClean="0"/>
              <a:t>5-___________________________________________</a:t>
            </a:r>
          </a:p>
        </p:txBody>
      </p:sp>
    </p:spTree>
    <p:extLst>
      <p:ext uri="{BB962C8B-B14F-4D97-AF65-F5344CB8AC3E}">
        <p14:creationId xmlns:p14="http://schemas.microsoft.com/office/powerpoint/2010/main" val="257143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Task 2 - Quick fire questions on extract </a:t>
            </a:r>
            <a:endParaRPr lang="en-GB" b="1" u="sng" dirty="0"/>
          </a:p>
        </p:txBody>
      </p:sp>
      <p:sp>
        <p:nvSpPr>
          <p:cNvPr id="3" name="Content Placeholder 2"/>
          <p:cNvSpPr>
            <a:spLocks noGrp="1"/>
          </p:cNvSpPr>
          <p:nvPr>
            <p:ph idx="1"/>
          </p:nvPr>
        </p:nvSpPr>
        <p:spPr/>
        <p:txBody>
          <a:bodyPr>
            <a:normAutofit/>
          </a:bodyPr>
          <a:lstStyle/>
          <a:p>
            <a:r>
              <a:rPr lang="en-GB" dirty="0" smtClean="0"/>
              <a:t>Does Sherlock have a case at this point? ______________</a:t>
            </a:r>
          </a:p>
          <a:p>
            <a:r>
              <a:rPr lang="en-GB" dirty="0" smtClean="0"/>
              <a:t>Why is he taking cocaine? _________________________________</a:t>
            </a:r>
          </a:p>
          <a:p>
            <a:r>
              <a:rPr lang="en-GB" dirty="0" smtClean="0"/>
              <a:t>What does he say he can’t live without? What does this mean? </a:t>
            </a:r>
          </a:p>
          <a:p>
            <a:r>
              <a:rPr lang="en-GB" dirty="0" smtClean="0"/>
              <a:t>___________________________________________________</a:t>
            </a:r>
          </a:p>
          <a:p>
            <a:r>
              <a:rPr lang="en-GB" dirty="0" smtClean="0"/>
              <a:t>How does he view London when he looks out – positive/ negative? </a:t>
            </a:r>
          </a:p>
          <a:p>
            <a:r>
              <a:rPr lang="en-GB" dirty="0" smtClean="0"/>
              <a:t>How do we know? ________________________________________</a:t>
            </a:r>
          </a:p>
          <a:p>
            <a:r>
              <a:rPr lang="en-GB" dirty="0" smtClean="0"/>
              <a:t>What does he say about crime? _________________________</a:t>
            </a:r>
          </a:p>
          <a:p>
            <a:r>
              <a:rPr lang="en-GB" dirty="0" smtClean="0"/>
              <a:t>What does he mean by this? ___________________________</a:t>
            </a:r>
          </a:p>
        </p:txBody>
      </p:sp>
    </p:spTree>
    <p:extLst>
      <p:ext uri="{BB962C8B-B14F-4D97-AF65-F5344CB8AC3E}">
        <p14:creationId xmlns:p14="http://schemas.microsoft.com/office/powerpoint/2010/main" val="204387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Task 3- Match these words with the meaning </a:t>
            </a:r>
            <a:endParaRPr lang="en-GB" b="1" u="sng" dirty="0"/>
          </a:p>
        </p:txBody>
      </p:sp>
      <p:sp>
        <p:nvSpPr>
          <p:cNvPr id="4" name="Content Placeholder 3"/>
          <p:cNvSpPr>
            <a:spLocks noGrp="1"/>
          </p:cNvSpPr>
          <p:nvPr>
            <p:ph sz="half" idx="1"/>
          </p:nvPr>
        </p:nvSpPr>
        <p:spPr>
          <a:xfrm>
            <a:off x="838200" y="1825625"/>
            <a:ext cx="5181600" cy="4652448"/>
          </a:xfrm>
        </p:spPr>
        <p:txBody>
          <a:bodyPr>
            <a:normAutofit/>
          </a:bodyPr>
          <a:lstStyle/>
          <a:p>
            <a:r>
              <a:rPr lang="en-GB" dirty="0" smtClean="0"/>
              <a:t>Narcissistic</a:t>
            </a:r>
          </a:p>
          <a:p>
            <a:r>
              <a:rPr lang="en-GB" dirty="0" smtClean="0"/>
              <a:t>Logical </a:t>
            </a:r>
          </a:p>
          <a:p>
            <a:r>
              <a:rPr lang="en-GB" dirty="0" smtClean="0"/>
              <a:t>Cold </a:t>
            </a:r>
          </a:p>
          <a:p>
            <a:r>
              <a:rPr lang="en-GB" dirty="0" smtClean="0"/>
              <a:t>Reasoning </a:t>
            </a:r>
          </a:p>
          <a:p>
            <a:r>
              <a:rPr lang="en-GB" dirty="0" smtClean="0"/>
              <a:t>Detached </a:t>
            </a:r>
          </a:p>
          <a:p>
            <a:r>
              <a:rPr lang="en-GB" dirty="0" smtClean="0"/>
              <a:t>Focused </a:t>
            </a:r>
          </a:p>
          <a:p>
            <a:endParaRPr lang="en-GB" dirty="0"/>
          </a:p>
        </p:txBody>
      </p:sp>
      <p:sp>
        <p:nvSpPr>
          <p:cNvPr id="5" name="Content Placeholder 4"/>
          <p:cNvSpPr>
            <a:spLocks noGrp="1"/>
          </p:cNvSpPr>
          <p:nvPr>
            <p:ph sz="half" idx="2"/>
          </p:nvPr>
        </p:nvSpPr>
        <p:spPr/>
        <p:txBody>
          <a:bodyPr>
            <a:normAutofit/>
          </a:bodyPr>
          <a:lstStyle/>
          <a:p>
            <a:r>
              <a:rPr lang="en-GB" dirty="0" smtClean="0"/>
              <a:t>Only thinks about himself </a:t>
            </a:r>
          </a:p>
          <a:p>
            <a:r>
              <a:rPr lang="en-GB" dirty="0" smtClean="0"/>
              <a:t>Thinks things through to come to a conclusion</a:t>
            </a:r>
          </a:p>
          <a:p>
            <a:r>
              <a:rPr lang="en-GB" dirty="0" smtClean="0"/>
              <a:t>Sees things in a very clear and straightforward way </a:t>
            </a:r>
          </a:p>
          <a:p>
            <a:r>
              <a:rPr lang="en-GB" dirty="0" smtClean="0"/>
              <a:t>Is not easily distracted </a:t>
            </a:r>
          </a:p>
          <a:p>
            <a:r>
              <a:rPr lang="en-GB" dirty="0" smtClean="0"/>
              <a:t>Does not show any emotion </a:t>
            </a:r>
          </a:p>
          <a:p>
            <a:r>
              <a:rPr lang="en-GB" dirty="0" smtClean="0"/>
              <a:t>Does not form attachments to others </a:t>
            </a:r>
          </a:p>
          <a:p>
            <a:endParaRPr lang="en-GB" dirty="0" smtClean="0"/>
          </a:p>
        </p:txBody>
      </p:sp>
    </p:spTree>
    <p:extLst>
      <p:ext uri="{BB962C8B-B14F-4D97-AF65-F5344CB8AC3E}">
        <p14:creationId xmlns:p14="http://schemas.microsoft.com/office/powerpoint/2010/main" val="3344768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4 – Answering the question </a:t>
            </a:r>
            <a:endParaRPr lang="en-GB" dirty="0"/>
          </a:p>
        </p:txBody>
      </p:sp>
      <p:sp>
        <p:nvSpPr>
          <p:cNvPr id="3" name="Content Placeholder 2"/>
          <p:cNvSpPr>
            <a:spLocks noGrp="1"/>
          </p:cNvSpPr>
          <p:nvPr>
            <p:ph sz="half" idx="1"/>
          </p:nvPr>
        </p:nvSpPr>
        <p:spPr>
          <a:xfrm>
            <a:off x="838200" y="1690688"/>
            <a:ext cx="5181600" cy="4351338"/>
          </a:xfrm>
        </p:spPr>
        <p:txBody>
          <a:bodyPr/>
          <a:lstStyle/>
          <a:p>
            <a:r>
              <a:rPr lang="en-GB" dirty="0" smtClean="0"/>
              <a:t>How does Sherlock FEEL during this extract? </a:t>
            </a:r>
          </a:p>
          <a:p>
            <a:pPr marL="0" indent="0">
              <a:buNone/>
            </a:pPr>
            <a:endParaRPr lang="en-GB" dirty="0" smtClean="0"/>
          </a:p>
          <a:p>
            <a:pPr marL="0" indent="0">
              <a:buNone/>
            </a:pPr>
            <a:endParaRPr lang="en-GB" dirty="0" smtClean="0"/>
          </a:p>
          <a:p>
            <a:r>
              <a:rPr lang="en-GB" dirty="0" smtClean="0"/>
              <a:t>Feeling - __________________</a:t>
            </a:r>
          </a:p>
          <a:p>
            <a:r>
              <a:rPr lang="en-GB" dirty="0" smtClean="0"/>
              <a:t>Feeling - __________________</a:t>
            </a:r>
          </a:p>
          <a:p>
            <a:r>
              <a:rPr lang="en-GB" dirty="0" smtClean="0"/>
              <a:t>Feeling - __________________</a:t>
            </a:r>
            <a:endParaRPr lang="en-GB" dirty="0"/>
          </a:p>
        </p:txBody>
      </p:sp>
      <p:sp>
        <p:nvSpPr>
          <p:cNvPr id="4" name="Content Placeholder 3"/>
          <p:cNvSpPr>
            <a:spLocks noGrp="1"/>
          </p:cNvSpPr>
          <p:nvPr>
            <p:ph sz="half" idx="2"/>
          </p:nvPr>
        </p:nvSpPr>
        <p:spPr/>
        <p:txBody>
          <a:bodyPr/>
          <a:lstStyle/>
          <a:p>
            <a:r>
              <a:rPr lang="en-GB" dirty="0" smtClean="0"/>
              <a:t>What does Sherlock THINK / what are his VIEWS in this extract? </a:t>
            </a:r>
          </a:p>
          <a:p>
            <a:endParaRPr lang="en-GB" dirty="0"/>
          </a:p>
          <a:p>
            <a:r>
              <a:rPr lang="en-GB" dirty="0" smtClean="0"/>
              <a:t>__________________________</a:t>
            </a:r>
          </a:p>
          <a:p>
            <a:r>
              <a:rPr lang="en-GB" dirty="0" smtClean="0"/>
              <a:t>__________________________</a:t>
            </a:r>
          </a:p>
          <a:p>
            <a:r>
              <a:rPr lang="en-GB" dirty="0" smtClean="0"/>
              <a:t>__________________________</a:t>
            </a:r>
          </a:p>
        </p:txBody>
      </p:sp>
    </p:spTree>
    <p:extLst>
      <p:ext uri="{BB962C8B-B14F-4D97-AF65-F5344CB8AC3E}">
        <p14:creationId xmlns:p14="http://schemas.microsoft.com/office/powerpoint/2010/main" val="3563752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Task 5 – complete these quotes using words from side </a:t>
            </a:r>
            <a:endParaRPr lang="en-GB" b="1" u="sng" dirty="0"/>
          </a:p>
        </p:txBody>
      </p:sp>
      <p:sp>
        <p:nvSpPr>
          <p:cNvPr id="5" name="Content Placeholder 4"/>
          <p:cNvSpPr>
            <a:spLocks noGrp="1"/>
          </p:cNvSpPr>
          <p:nvPr>
            <p:ph idx="1"/>
          </p:nvPr>
        </p:nvSpPr>
        <p:spPr>
          <a:xfrm>
            <a:off x="152400" y="1852519"/>
            <a:ext cx="9099176" cy="4351338"/>
          </a:xfrm>
        </p:spPr>
        <p:txBody>
          <a:bodyPr/>
          <a:lstStyle/>
          <a:p>
            <a:r>
              <a:rPr lang="en-GB" dirty="0" smtClean="0"/>
              <a:t>_______ with innumerable _________ marks</a:t>
            </a:r>
          </a:p>
          <a:p>
            <a:r>
              <a:rPr lang="en-GB" dirty="0" smtClean="0"/>
              <a:t> I ab____ the ____  _______ of existence</a:t>
            </a:r>
          </a:p>
          <a:p>
            <a:r>
              <a:rPr lang="en-GB" dirty="0" smtClean="0"/>
              <a:t> a </a:t>
            </a:r>
            <a:r>
              <a:rPr lang="en-GB" dirty="0" err="1" smtClean="0"/>
              <a:t>cal</a:t>
            </a:r>
            <a:r>
              <a:rPr lang="en-GB" dirty="0" smtClean="0"/>
              <a:t>_______-m_______</a:t>
            </a:r>
          </a:p>
          <a:p>
            <a:r>
              <a:rPr lang="en-GB" dirty="0" smtClean="0"/>
              <a:t>In________</a:t>
            </a:r>
          </a:p>
          <a:p>
            <a:r>
              <a:rPr lang="en-GB" dirty="0" smtClean="0"/>
              <a:t>A client is to me a mere _______</a:t>
            </a:r>
          </a:p>
          <a:p>
            <a:pPr lvl="0"/>
            <a:r>
              <a:rPr lang="en-GB" dirty="0">
                <a:solidFill>
                  <a:prstClr val="black"/>
                </a:solidFill>
              </a:rPr>
              <a:t>Like those of a trained ___________ </a:t>
            </a:r>
            <a:endParaRPr lang="en-GB" dirty="0" smtClean="0"/>
          </a:p>
          <a:p>
            <a:r>
              <a:rPr lang="en-GB" dirty="0" smtClean="0"/>
              <a:t>E_________ is </a:t>
            </a:r>
            <a:r>
              <a:rPr lang="en-GB" dirty="0" err="1" smtClean="0"/>
              <a:t>opp</a:t>
            </a:r>
            <a:r>
              <a:rPr lang="en-GB" dirty="0" smtClean="0"/>
              <a:t>________ to true c_______ r_________ </a:t>
            </a:r>
          </a:p>
          <a:p>
            <a:endParaRPr lang="en-GB" dirty="0" smtClean="0"/>
          </a:p>
          <a:p>
            <a:endParaRPr lang="en-GB" dirty="0" smtClean="0"/>
          </a:p>
          <a:p>
            <a:endParaRPr lang="en-GB" dirty="0" smtClean="0"/>
          </a:p>
          <a:p>
            <a:endParaRPr lang="en-GB" dirty="0" smtClean="0"/>
          </a:p>
          <a:p>
            <a:endParaRPr lang="en-GB" dirty="0"/>
          </a:p>
        </p:txBody>
      </p:sp>
      <p:sp>
        <p:nvSpPr>
          <p:cNvPr id="6" name="TextBox 5"/>
          <p:cNvSpPr txBox="1"/>
          <p:nvPr/>
        </p:nvSpPr>
        <p:spPr>
          <a:xfrm>
            <a:off x="9453281" y="1801906"/>
            <a:ext cx="2622177" cy="4893647"/>
          </a:xfrm>
          <a:prstGeom prst="rect">
            <a:avLst/>
          </a:prstGeom>
          <a:noFill/>
        </p:spPr>
        <p:txBody>
          <a:bodyPr wrap="square" rtlCol="0">
            <a:spAutoFit/>
          </a:bodyPr>
          <a:lstStyle/>
          <a:p>
            <a:r>
              <a:rPr lang="en-GB" sz="2400" dirty="0" smtClean="0"/>
              <a:t>Emotion</a:t>
            </a:r>
          </a:p>
          <a:p>
            <a:r>
              <a:rPr lang="en-GB" sz="2400" dirty="0" smtClean="0"/>
              <a:t>Scarred</a:t>
            </a:r>
          </a:p>
          <a:p>
            <a:r>
              <a:rPr lang="en-GB" sz="2400" dirty="0" smtClean="0"/>
              <a:t>unit</a:t>
            </a:r>
          </a:p>
          <a:p>
            <a:r>
              <a:rPr lang="en-GB" sz="2400" dirty="0" smtClean="0"/>
              <a:t>abhor </a:t>
            </a:r>
          </a:p>
          <a:p>
            <a:r>
              <a:rPr lang="en-GB" sz="2400" dirty="0" smtClean="0"/>
              <a:t>Cold reason </a:t>
            </a:r>
          </a:p>
          <a:p>
            <a:r>
              <a:rPr lang="en-GB" sz="2400" dirty="0" smtClean="0"/>
              <a:t>inhumane</a:t>
            </a:r>
          </a:p>
          <a:p>
            <a:r>
              <a:rPr lang="en-GB" sz="2400" dirty="0" smtClean="0"/>
              <a:t>Puncture</a:t>
            </a:r>
          </a:p>
          <a:p>
            <a:r>
              <a:rPr lang="en-GB" sz="2400" dirty="0" smtClean="0"/>
              <a:t>Opposed </a:t>
            </a:r>
          </a:p>
          <a:p>
            <a:r>
              <a:rPr lang="en-GB" sz="2400" dirty="0" smtClean="0"/>
              <a:t>bloodhound</a:t>
            </a:r>
          </a:p>
          <a:p>
            <a:r>
              <a:rPr lang="en-GB" sz="2400" dirty="0" smtClean="0"/>
              <a:t>Calculating machine</a:t>
            </a:r>
          </a:p>
          <a:p>
            <a:r>
              <a:rPr lang="en-GB" sz="2400" dirty="0" smtClean="0"/>
              <a:t>Dull routine   </a:t>
            </a:r>
          </a:p>
          <a:p>
            <a:endParaRPr lang="en-GB" sz="2400" dirty="0"/>
          </a:p>
        </p:txBody>
      </p:sp>
      <p:sp>
        <p:nvSpPr>
          <p:cNvPr id="7" name="Rectangle 6"/>
          <p:cNvSpPr/>
          <p:nvPr/>
        </p:nvSpPr>
        <p:spPr>
          <a:xfrm>
            <a:off x="9453281" y="1690688"/>
            <a:ext cx="2138084" cy="48445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1174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61365"/>
            <a:ext cx="10515600" cy="1325563"/>
          </a:xfrm>
        </p:spPr>
        <p:txBody>
          <a:bodyPr>
            <a:normAutofit fontScale="90000"/>
          </a:bodyPr>
          <a:lstStyle/>
          <a:p>
            <a:r>
              <a:rPr lang="en-GB" b="1" u="sng" dirty="0" smtClean="0"/>
              <a:t>Task 6 – Sherlock vs Watson </a:t>
            </a:r>
            <a:br>
              <a:rPr lang="en-GB" b="1" u="sng" dirty="0" smtClean="0"/>
            </a:br>
            <a:r>
              <a:rPr lang="en-GB" dirty="0" smtClean="0"/>
              <a:t>We know that Conan Doyle has created a con______________ between these characters </a:t>
            </a:r>
            <a:endParaRPr lang="en-GB" dirty="0"/>
          </a:p>
        </p:txBody>
      </p:sp>
      <p:sp>
        <p:nvSpPr>
          <p:cNvPr id="3" name="Content Placeholder 2"/>
          <p:cNvSpPr>
            <a:spLocks noGrp="1"/>
          </p:cNvSpPr>
          <p:nvPr>
            <p:ph sz="half" idx="1"/>
          </p:nvPr>
        </p:nvSpPr>
        <p:spPr>
          <a:xfrm>
            <a:off x="112059" y="2112355"/>
            <a:ext cx="5401235" cy="4351338"/>
          </a:xfrm>
        </p:spPr>
        <p:txBody>
          <a:bodyPr>
            <a:normAutofit/>
          </a:bodyPr>
          <a:lstStyle/>
          <a:p>
            <a:pPr marL="0" indent="0">
              <a:buNone/>
            </a:pPr>
            <a:r>
              <a:rPr lang="en-GB" dirty="0" smtClean="0"/>
              <a:t>How do we see differences between them in THIS extract? </a:t>
            </a:r>
            <a:endParaRPr lang="en-GB" dirty="0"/>
          </a:p>
        </p:txBody>
      </p:sp>
      <p:sp>
        <p:nvSpPr>
          <p:cNvPr id="4" name="Content Placeholder 3"/>
          <p:cNvSpPr>
            <a:spLocks noGrp="1"/>
          </p:cNvSpPr>
          <p:nvPr>
            <p:ph sz="half" idx="2"/>
          </p:nvPr>
        </p:nvSpPr>
        <p:spPr>
          <a:xfrm>
            <a:off x="5513294" y="1825623"/>
            <a:ext cx="6678705" cy="4638069"/>
          </a:xfrm>
        </p:spPr>
        <p:txBody>
          <a:bodyPr>
            <a:noAutofit/>
          </a:bodyPr>
          <a:lstStyle/>
          <a:p>
            <a:r>
              <a:rPr lang="en-GB" sz="1800" dirty="0" smtClean="0"/>
              <a:t>Where else in the book do we see differences between them? </a:t>
            </a:r>
            <a:endParaRPr lang="en-GB" sz="1800" dirty="0"/>
          </a:p>
          <a:p>
            <a:r>
              <a:rPr lang="en-GB" sz="1800" u="sng" dirty="0" smtClean="0"/>
              <a:t>Views on Mary </a:t>
            </a:r>
          </a:p>
          <a:p>
            <a:r>
              <a:rPr lang="en-GB" sz="1800" dirty="0" smtClean="0"/>
              <a:t>Watson - ____________________________________________________</a:t>
            </a:r>
          </a:p>
          <a:p>
            <a:r>
              <a:rPr lang="en-GB" sz="1800" dirty="0" smtClean="0"/>
              <a:t>Sherlock – </a:t>
            </a:r>
          </a:p>
          <a:p>
            <a:r>
              <a:rPr lang="en-GB" sz="1800" dirty="0" smtClean="0"/>
              <a:t>____________________________________________________</a:t>
            </a:r>
          </a:p>
          <a:p>
            <a:r>
              <a:rPr lang="en-GB" sz="1800" u="sng" dirty="0" smtClean="0"/>
              <a:t>Thought process</a:t>
            </a:r>
          </a:p>
          <a:p>
            <a:r>
              <a:rPr lang="en-GB" sz="1800" dirty="0" smtClean="0"/>
              <a:t>Watson – </a:t>
            </a:r>
          </a:p>
          <a:p>
            <a:r>
              <a:rPr lang="en-GB" sz="1800" dirty="0" smtClean="0"/>
              <a:t>______________________________________________________</a:t>
            </a:r>
          </a:p>
          <a:p>
            <a:r>
              <a:rPr lang="en-GB" sz="1800" dirty="0" smtClean="0"/>
              <a:t>Sherlock – </a:t>
            </a:r>
          </a:p>
          <a:p>
            <a:r>
              <a:rPr lang="en-GB" sz="1800" dirty="0" smtClean="0"/>
              <a:t>______________________________________________________</a:t>
            </a:r>
            <a:endParaRPr lang="en-GB" sz="1800" dirty="0"/>
          </a:p>
        </p:txBody>
      </p:sp>
      <p:graphicFrame>
        <p:nvGraphicFramePr>
          <p:cNvPr id="5" name="Table 4"/>
          <p:cNvGraphicFramePr>
            <a:graphicFrameLocks noGrp="1"/>
          </p:cNvGraphicFramePr>
          <p:nvPr>
            <p:extLst>
              <p:ext uri="{D42A27DB-BD31-4B8C-83A1-F6EECF244321}">
                <p14:modId xmlns:p14="http://schemas.microsoft.com/office/powerpoint/2010/main" val="907376449"/>
              </p:ext>
            </p:extLst>
          </p:nvPr>
        </p:nvGraphicFramePr>
        <p:xfrm>
          <a:off x="270435" y="3259614"/>
          <a:ext cx="4583954" cy="3139440"/>
        </p:xfrm>
        <a:graphic>
          <a:graphicData uri="http://schemas.openxmlformats.org/drawingml/2006/table">
            <a:tbl>
              <a:tblPr firstRow="1" bandRow="1">
                <a:tableStyleId>{5940675A-B579-460E-94D1-54222C63F5DA}</a:tableStyleId>
              </a:tblPr>
              <a:tblGrid>
                <a:gridCol w="2291977"/>
                <a:gridCol w="2291977"/>
              </a:tblGrid>
              <a:tr h="370840">
                <a:tc>
                  <a:txBody>
                    <a:bodyPr/>
                    <a:lstStyle/>
                    <a:p>
                      <a:r>
                        <a:rPr lang="en-GB" sz="3200" dirty="0" smtClean="0"/>
                        <a:t>Sherlock</a:t>
                      </a:r>
                      <a:r>
                        <a:rPr lang="en-GB" sz="3200" baseline="0" dirty="0" smtClean="0"/>
                        <a:t> </a:t>
                      </a:r>
                      <a:endParaRPr lang="en-GB" sz="3200" dirty="0"/>
                    </a:p>
                  </a:txBody>
                  <a:tcPr/>
                </a:tc>
                <a:tc>
                  <a:txBody>
                    <a:bodyPr/>
                    <a:lstStyle/>
                    <a:p>
                      <a:r>
                        <a:rPr lang="en-GB" sz="3200" dirty="0" smtClean="0"/>
                        <a:t>Watson</a:t>
                      </a:r>
                      <a:r>
                        <a:rPr lang="en-GB" sz="3200" baseline="0" dirty="0" smtClean="0"/>
                        <a:t> </a:t>
                      </a:r>
                      <a:endParaRPr lang="en-GB" sz="3200" dirty="0"/>
                    </a:p>
                  </a:txBody>
                  <a:tcPr/>
                </a:tc>
              </a:tr>
              <a:tr h="370840">
                <a:tc>
                  <a:txBody>
                    <a:bodyPr/>
                    <a:lstStyle/>
                    <a:p>
                      <a:r>
                        <a:rPr lang="en-GB" dirty="0" smtClean="0"/>
                        <a:t>How do we see he</a:t>
                      </a:r>
                      <a:r>
                        <a:rPr lang="en-GB" baseline="0" dirty="0" smtClean="0"/>
                        <a:t> is depressed?</a:t>
                      </a:r>
                      <a:endParaRPr lang="en-GB" dirty="0"/>
                    </a:p>
                  </a:txBody>
                  <a:tcPr/>
                </a:tc>
                <a:tc>
                  <a:txBody>
                    <a:bodyPr/>
                    <a:lstStyle/>
                    <a:p>
                      <a:r>
                        <a:rPr lang="en-GB" dirty="0" smtClean="0"/>
                        <a:t>How</a:t>
                      </a:r>
                      <a:r>
                        <a:rPr lang="en-GB" baseline="0" dirty="0" smtClean="0"/>
                        <a:t> do we see his admiration for Sherlock? </a:t>
                      </a:r>
                    </a:p>
                    <a:p>
                      <a:r>
                        <a:rPr lang="en-GB" baseline="0" dirty="0" smtClean="0"/>
                        <a:t>Does he feel more positive?</a:t>
                      </a:r>
                      <a:endParaRPr lang="en-GB" dirty="0" smtClean="0"/>
                    </a:p>
                    <a:p>
                      <a:endParaRPr lang="en-GB" dirty="0" smtClean="0"/>
                    </a:p>
                    <a:p>
                      <a:endParaRPr lang="en-GB" dirty="0" smtClean="0"/>
                    </a:p>
                    <a:p>
                      <a:endParaRPr lang="en-GB" dirty="0" smtClean="0"/>
                    </a:p>
                    <a:p>
                      <a:endParaRPr lang="en-GB" dirty="0"/>
                    </a:p>
                  </a:txBody>
                  <a:tcPr/>
                </a:tc>
              </a:tr>
            </a:tbl>
          </a:graphicData>
        </a:graphic>
      </p:graphicFrame>
    </p:spTree>
    <p:extLst>
      <p:ext uri="{BB962C8B-B14F-4D97-AF65-F5344CB8AC3E}">
        <p14:creationId xmlns:p14="http://schemas.microsoft.com/office/powerpoint/2010/main" val="2958035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a:t>
            </a:r>
            <a:r>
              <a:rPr lang="en-GB" dirty="0"/>
              <a:t>7</a:t>
            </a:r>
            <a:r>
              <a:rPr lang="en-GB" dirty="0" smtClean="0"/>
              <a:t> – The Victorian society </a:t>
            </a:r>
            <a:endParaRPr lang="en-GB" dirty="0"/>
          </a:p>
        </p:txBody>
      </p:sp>
      <p:sp>
        <p:nvSpPr>
          <p:cNvPr id="5" name="Content Placeholder 4"/>
          <p:cNvSpPr>
            <a:spLocks noGrp="1"/>
          </p:cNvSpPr>
          <p:nvPr>
            <p:ph idx="1"/>
          </p:nvPr>
        </p:nvSpPr>
        <p:spPr>
          <a:xfrm>
            <a:off x="838200" y="1825624"/>
            <a:ext cx="10515600" cy="4575175"/>
          </a:xfrm>
        </p:spPr>
        <p:txBody>
          <a:bodyPr>
            <a:normAutofit fontScale="92500" lnSpcReduction="20000"/>
          </a:bodyPr>
          <a:lstStyle/>
          <a:p>
            <a:r>
              <a:rPr lang="en-GB" dirty="0" smtClean="0"/>
              <a:t>How does Conan Doyle use pathetic fallacy in this extract? </a:t>
            </a:r>
          </a:p>
          <a:p>
            <a:r>
              <a:rPr lang="en-GB" dirty="0" smtClean="0"/>
              <a:t>_______________________________________________</a:t>
            </a:r>
          </a:p>
          <a:p>
            <a:r>
              <a:rPr lang="en-GB" dirty="0" smtClean="0"/>
              <a:t>When else does he use this? _________________________________</a:t>
            </a:r>
          </a:p>
          <a:p>
            <a:r>
              <a:rPr lang="en-GB" dirty="0" smtClean="0"/>
              <a:t>What does this show about London at the time? </a:t>
            </a:r>
          </a:p>
          <a:p>
            <a:r>
              <a:rPr lang="en-GB" dirty="0" smtClean="0"/>
              <a:t>________________________________________________________</a:t>
            </a:r>
          </a:p>
          <a:p>
            <a:r>
              <a:rPr lang="en-GB" dirty="0" smtClean="0"/>
              <a:t>Which quote shows that crime was on the rise during this era? </a:t>
            </a:r>
          </a:p>
          <a:p>
            <a:r>
              <a:rPr lang="en-GB" dirty="0" smtClean="0"/>
              <a:t>________________________________________</a:t>
            </a:r>
          </a:p>
          <a:p>
            <a:r>
              <a:rPr lang="en-GB" dirty="0" smtClean="0"/>
              <a:t>What can we also infer about the police if crime is rising? </a:t>
            </a:r>
          </a:p>
          <a:p>
            <a:r>
              <a:rPr lang="en-GB" dirty="0" smtClean="0"/>
              <a:t>_____________________________________________________</a:t>
            </a:r>
          </a:p>
          <a:p>
            <a:r>
              <a:rPr lang="en-GB" dirty="0" smtClean="0"/>
              <a:t>What do we learn about attitudes towards drugs in this era? </a:t>
            </a:r>
          </a:p>
          <a:p>
            <a:r>
              <a:rPr lang="en-GB" dirty="0" smtClean="0"/>
              <a:t>_________________________________________________________</a:t>
            </a:r>
          </a:p>
        </p:txBody>
      </p:sp>
      <p:cxnSp>
        <p:nvCxnSpPr>
          <p:cNvPr id="4" name="Straight Arrow Connector 3"/>
          <p:cNvCxnSpPr/>
          <p:nvPr/>
        </p:nvCxnSpPr>
        <p:spPr>
          <a:xfrm flipV="1">
            <a:off x="6400800" y="722671"/>
            <a:ext cx="1991032" cy="11798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8745794" y="530942"/>
            <a:ext cx="2728451" cy="646331"/>
          </a:xfrm>
          <a:prstGeom prst="rect">
            <a:avLst/>
          </a:prstGeom>
          <a:noFill/>
        </p:spPr>
        <p:txBody>
          <a:bodyPr wrap="square" rtlCol="0">
            <a:spAutoFit/>
          </a:bodyPr>
          <a:lstStyle/>
          <a:p>
            <a:r>
              <a:rPr lang="en-GB" dirty="0" smtClean="0"/>
              <a:t>Weather to represent what is happening?</a:t>
            </a:r>
            <a:endParaRPr lang="en-GB" dirty="0"/>
          </a:p>
        </p:txBody>
      </p:sp>
    </p:spTree>
    <p:extLst>
      <p:ext uri="{BB962C8B-B14F-4D97-AF65-F5344CB8AC3E}">
        <p14:creationId xmlns:p14="http://schemas.microsoft.com/office/powerpoint/2010/main" val="3550316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1322</Words>
  <Application>Microsoft Office PowerPoint</Application>
  <PresentationFormat>Widescreen</PresentationFormat>
  <Paragraphs>202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Extract from Sherlock – read through this from Chapter 1 </vt:lpstr>
      <vt:lpstr>Task 1</vt:lpstr>
      <vt:lpstr>Task 2 - Quick fire questions on extract </vt:lpstr>
      <vt:lpstr>Task 3- Match these words with the meaning </vt:lpstr>
      <vt:lpstr>Task 4 – Answering the question </vt:lpstr>
      <vt:lpstr>Task 5 – complete these quotes using words from side </vt:lpstr>
      <vt:lpstr>Task 6 – Sherlock vs Watson  We know that Conan Doyle has created a con______________ between these characters </vt:lpstr>
      <vt:lpstr>Task 7 – The Victorian society </vt:lpstr>
      <vt:lpstr>Task 9 – Narrative + way written </vt:lpstr>
      <vt:lpstr>Task 9 – quote finding about Sherlock </vt:lpstr>
      <vt:lpstr>Putting this together</vt:lpstr>
      <vt:lpstr>Putting this together</vt:lpstr>
      <vt:lpstr>Putting this together</vt:lpstr>
      <vt:lpstr>Essay plan to follow </vt:lpstr>
      <vt:lpstr>Getting started </vt:lpstr>
      <vt:lpstr>Before you finish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natalie</dc:creator>
  <cp:lastModifiedBy>natalie abraham</cp:lastModifiedBy>
  <cp:revision>11</cp:revision>
  <dcterms:created xsi:type="dcterms:W3CDTF">2017-01-23T21:30:02Z</dcterms:created>
  <dcterms:modified xsi:type="dcterms:W3CDTF">2022-11-06T11:09:21Z</dcterms:modified>
</cp:coreProperties>
</file>