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52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41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05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1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3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78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448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2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3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8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6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6BE69-39FA-421C-A16A-9AF091CEEB31}" type="datetimeFigureOut">
              <a:rPr lang="en-GB" smtClean="0"/>
              <a:t>06/11/2022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8036D-416B-454D-BE91-5A62D6D79D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9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2.doc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8295" y="89878"/>
            <a:ext cx="9144000" cy="2387600"/>
          </a:xfrm>
        </p:spPr>
        <p:txBody>
          <a:bodyPr/>
          <a:lstStyle/>
          <a:p>
            <a:r>
              <a:rPr lang="en-GB" dirty="0" smtClean="0"/>
              <a:t>Literature </a:t>
            </a:r>
            <a:br>
              <a:rPr lang="en-GB" dirty="0" smtClean="0"/>
            </a:br>
            <a:r>
              <a:rPr lang="en-GB" dirty="0" smtClean="0"/>
              <a:t>Preparation Pack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9354" y="2477478"/>
            <a:ext cx="9144000" cy="1655762"/>
          </a:xfrm>
        </p:spPr>
        <p:txBody>
          <a:bodyPr/>
          <a:lstStyle/>
          <a:p>
            <a:r>
              <a:rPr lang="en-GB" dirty="0" smtClean="0"/>
              <a:t>Macbeth 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59649" y="570047"/>
            <a:ext cx="43971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smtClean="0"/>
              <a:t>Paper 1 – 1 hr 45 mins = 40%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Section A – Macbeth – 50 mins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Section B – A Sign of Four – 50 mins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832" y="3439453"/>
            <a:ext cx="4444369" cy="28836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1504" y="2751675"/>
            <a:ext cx="2825002" cy="378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21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C</a:t>
            </a:r>
            <a:r>
              <a:rPr lang="en-GB" b="1" u="sng" dirty="0" smtClean="0"/>
              <a:t>omplete these quotes using words from side </a:t>
            </a:r>
            <a:endParaRPr lang="en-GB" b="1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852519"/>
            <a:ext cx="9099176" cy="4682752"/>
          </a:xfrm>
        </p:spPr>
        <p:txBody>
          <a:bodyPr>
            <a:normAutofit/>
          </a:bodyPr>
          <a:lstStyle/>
          <a:p>
            <a:r>
              <a:rPr lang="en-GB" dirty="0"/>
              <a:t>Fair is foul and </a:t>
            </a:r>
            <a:r>
              <a:rPr lang="en-GB" dirty="0" smtClean="0"/>
              <a:t>_________ </a:t>
            </a:r>
            <a:r>
              <a:rPr lang="en-GB" dirty="0"/>
              <a:t>is fair’ </a:t>
            </a:r>
            <a:endParaRPr lang="en-GB" dirty="0" smtClean="0"/>
          </a:p>
          <a:p>
            <a:r>
              <a:rPr lang="en-GB" dirty="0"/>
              <a:t>Stars, hide your </a:t>
            </a:r>
            <a:r>
              <a:rPr lang="en-GB" dirty="0" smtClean="0"/>
              <a:t>_______, </a:t>
            </a:r>
            <a:r>
              <a:rPr lang="en-GB" dirty="0"/>
              <a:t>let not </a:t>
            </a:r>
            <a:r>
              <a:rPr lang="en-GB" dirty="0" smtClean="0"/>
              <a:t>________ </a:t>
            </a:r>
            <a:r>
              <a:rPr lang="en-GB" dirty="0"/>
              <a:t>see my black and </a:t>
            </a:r>
            <a:r>
              <a:rPr lang="en-GB" dirty="0" smtClean="0"/>
              <a:t>_______ desires</a:t>
            </a:r>
          </a:p>
          <a:p>
            <a:r>
              <a:rPr lang="en-GB" dirty="0"/>
              <a:t>look like </a:t>
            </a:r>
            <a:r>
              <a:rPr lang="en-GB" dirty="0" err="1"/>
              <a:t>th’innocent</a:t>
            </a:r>
            <a:r>
              <a:rPr lang="en-GB" dirty="0"/>
              <a:t> </a:t>
            </a:r>
            <a:r>
              <a:rPr lang="en-GB" dirty="0" smtClean="0"/>
              <a:t>________ </a:t>
            </a:r>
            <a:r>
              <a:rPr lang="en-GB" dirty="0"/>
              <a:t>but be the </a:t>
            </a:r>
            <a:r>
              <a:rPr lang="en-GB" dirty="0" smtClean="0"/>
              <a:t>________ </a:t>
            </a:r>
            <a:r>
              <a:rPr lang="en-GB" dirty="0" err="1" smtClean="0"/>
              <a:t>under’t</a:t>
            </a:r>
            <a:endParaRPr lang="en-GB" dirty="0" smtClean="0"/>
          </a:p>
          <a:p>
            <a:r>
              <a:rPr lang="en-GB" dirty="0"/>
              <a:t>keep my bosom franchised and </a:t>
            </a:r>
            <a:r>
              <a:rPr lang="en-GB" dirty="0" smtClean="0"/>
              <a:t>___________ clear</a:t>
            </a:r>
          </a:p>
          <a:p>
            <a:r>
              <a:rPr lang="en-GB" dirty="0"/>
              <a:t>There’s </a:t>
            </a:r>
            <a:r>
              <a:rPr lang="en-GB" dirty="0" smtClean="0"/>
              <a:t>__________ </a:t>
            </a:r>
            <a:r>
              <a:rPr lang="en-GB" dirty="0"/>
              <a:t>in men’s </a:t>
            </a:r>
            <a:r>
              <a:rPr lang="en-GB" dirty="0" smtClean="0"/>
              <a:t>smiles</a:t>
            </a:r>
          </a:p>
          <a:p>
            <a:r>
              <a:rPr lang="en-GB" dirty="0"/>
              <a:t>make our faces </a:t>
            </a:r>
            <a:r>
              <a:rPr lang="en-GB" dirty="0" smtClean="0"/>
              <a:t>__________ </a:t>
            </a:r>
            <a:r>
              <a:rPr lang="en-GB" dirty="0"/>
              <a:t>to our </a:t>
            </a:r>
            <a:r>
              <a:rPr lang="en-GB" dirty="0" smtClean="0"/>
              <a:t>__________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453281" y="1690688"/>
            <a:ext cx="2138084" cy="48445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9628094" y="1976718"/>
            <a:ext cx="14791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Serpent </a:t>
            </a:r>
          </a:p>
          <a:p>
            <a:r>
              <a:rPr lang="en-GB" sz="2400" dirty="0" smtClean="0"/>
              <a:t>Foul</a:t>
            </a:r>
          </a:p>
          <a:p>
            <a:r>
              <a:rPr lang="en-GB" sz="2400" dirty="0" smtClean="0"/>
              <a:t>Light </a:t>
            </a:r>
          </a:p>
          <a:p>
            <a:r>
              <a:rPr lang="en-GB" sz="2400" dirty="0" smtClean="0"/>
              <a:t>Flower</a:t>
            </a:r>
          </a:p>
          <a:p>
            <a:r>
              <a:rPr lang="en-GB" sz="2400" dirty="0" smtClean="0"/>
              <a:t>Fires</a:t>
            </a:r>
            <a:endParaRPr lang="en-GB" sz="2400" dirty="0"/>
          </a:p>
          <a:p>
            <a:r>
              <a:rPr lang="en-GB" sz="2400" dirty="0" smtClean="0"/>
              <a:t>Allegiance </a:t>
            </a:r>
          </a:p>
          <a:p>
            <a:r>
              <a:rPr lang="en-GB" sz="2400" dirty="0" smtClean="0"/>
              <a:t>Daggers</a:t>
            </a:r>
          </a:p>
          <a:p>
            <a:r>
              <a:rPr lang="en-GB" sz="2400" dirty="0" err="1" smtClean="0"/>
              <a:t>Vizards</a:t>
            </a:r>
            <a:endParaRPr lang="en-GB" sz="2400" dirty="0" smtClean="0"/>
          </a:p>
          <a:p>
            <a:r>
              <a:rPr lang="en-GB" sz="2400" dirty="0"/>
              <a:t>Deep </a:t>
            </a:r>
          </a:p>
          <a:p>
            <a:r>
              <a:rPr lang="en-GB" sz="2400" dirty="0" smtClean="0"/>
              <a:t>Hearts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38728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This extract takes place after everyone discovers Duncan has been killed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18821" y="1882775"/>
          <a:ext cx="5730875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4" imgW="5731513" imgH="4975352" progId="Word.Document.12">
                  <p:embed/>
                </p:oleObj>
              </mc:Choice>
              <mc:Fallback>
                <p:oleObj name="Document" r:id="rId4" imgW="5731513" imgH="49753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18821" y="1882775"/>
                        <a:ext cx="5730875" cy="497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2754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 – what is his attitude here? How has this changed from start? </a:t>
            </a:r>
          </a:p>
          <a:p>
            <a:endParaRPr lang="en-GB" dirty="0"/>
          </a:p>
          <a:p>
            <a:r>
              <a:rPr lang="en-GB" dirty="0" smtClean="0"/>
              <a:t>Quote 1 – explain. Link this to somewhere else</a:t>
            </a:r>
          </a:p>
          <a:p>
            <a:r>
              <a:rPr lang="en-GB" dirty="0" smtClean="0"/>
              <a:t>Quote 2 – explain. Link this to somewhere else</a:t>
            </a:r>
          </a:p>
          <a:p>
            <a:r>
              <a:rPr lang="en-GB" dirty="0" smtClean="0"/>
              <a:t>Quote 3 – explain. Link this to somewhere else</a:t>
            </a:r>
          </a:p>
          <a:p>
            <a:r>
              <a:rPr lang="en-GB" dirty="0" smtClean="0"/>
              <a:t>Quote 4 – explain. Link this to somewhere else</a:t>
            </a:r>
          </a:p>
          <a:p>
            <a:r>
              <a:rPr lang="en-GB" dirty="0" smtClean="0"/>
              <a:t>Quote 5 – explain. Link this to somewhere else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19565" y="2581835"/>
            <a:ext cx="273423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Add in the depth about THAT quote. </a:t>
            </a:r>
          </a:p>
          <a:p>
            <a:r>
              <a:rPr lang="en-GB" sz="2000" dirty="0" smtClean="0"/>
              <a:t>Explain in lots of detail. </a:t>
            </a:r>
          </a:p>
          <a:p>
            <a:endParaRPr lang="en-GB" sz="2000" dirty="0"/>
          </a:p>
          <a:p>
            <a:r>
              <a:rPr lang="en-GB" sz="2000" dirty="0" smtClean="0"/>
              <a:t>Then briefly link this to somewhere else. </a:t>
            </a:r>
          </a:p>
          <a:p>
            <a:endParaRPr lang="en-GB" sz="2000" dirty="0"/>
          </a:p>
          <a:p>
            <a:r>
              <a:rPr lang="en-GB" sz="2000" dirty="0" smtClean="0"/>
              <a:t>The focus HAS to be on the extract.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8592671" y="2433918"/>
            <a:ext cx="2877670" cy="3307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56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282" y="0"/>
            <a:ext cx="10515600" cy="1325563"/>
          </a:xfrm>
        </p:spPr>
        <p:txBody>
          <a:bodyPr/>
          <a:lstStyle/>
          <a:p>
            <a:r>
              <a:rPr lang="en-GB" dirty="0" smtClean="0"/>
              <a:t>Getting started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77" y="1561538"/>
            <a:ext cx="8023412" cy="4851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Shakespeare presents  …………</a:t>
            </a:r>
          </a:p>
          <a:p>
            <a:r>
              <a:rPr lang="en-GB" dirty="0" smtClean="0"/>
              <a:t>We can see this in ……………………..</a:t>
            </a:r>
          </a:p>
          <a:p>
            <a:r>
              <a:rPr lang="en-GB" dirty="0" smtClean="0"/>
              <a:t>Shakespeare has used ……………………………….</a:t>
            </a:r>
          </a:p>
          <a:p>
            <a:r>
              <a:rPr lang="en-GB" dirty="0" smtClean="0"/>
              <a:t>This conveys …………………….</a:t>
            </a:r>
          </a:p>
          <a:p>
            <a:r>
              <a:rPr lang="en-GB" dirty="0" smtClean="0"/>
              <a:t>This demonstrates …………………</a:t>
            </a:r>
          </a:p>
          <a:p>
            <a:r>
              <a:rPr lang="en-GB" dirty="0" smtClean="0"/>
              <a:t>From this we learn ……………</a:t>
            </a:r>
          </a:p>
          <a:p>
            <a:r>
              <a:rPr lang="en-GB" dirty="0" smtClean="0"/>
              <a:t>We also saw ……………… when ………</a:t>
            </a:r>
          </a:p>
          <a:p>
            <a:r>
              <a:rPr lang="en-GB" dirty="0" smtClean="0"/>
              <a:t>Shakespeare also showed ……… when ……..</a:t>
            </a:r>
          </a:p>
          <a:p>
            <a:r>
              <a:rPr lang="en-GB" dirty="0" smtClean="0"/>
              <a:t>This shows us that in the Jacobean era ……….</a:t>
            </a:r>
          </a:p>
          <a:p>
            <a:r>
              <a:rPr lang="en-GB" dirty="0" smtClean="0"/>
              <a:t>From this we can learn that the Jacobean society ……….</a:t>
            </a:r>
          </a:p>
          <a:p>
            <a:r>
              <a:rPr lang="en-GB" dirty="0" smtClean="0"/>
              <a:t>We can see that ………….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386047" y="386789"/>
            <a:ext cx="24742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Each para plan </a:t>
            </a:r>
          </a:p>
          <a:p>
            <a:r>
              <a:rPr lang="en-GB" sz="2400" dirty="0" smtClean="0"/>
              <a:t>- Quote from extract</a:t>
            </a:r>
          </a:p>
          <a:p>
            <a:r>
              <a:rPr lang="en-GB" sz="2400" dirty="0" smtClean="0"/>
              <a:t>- Explain this </a:t>
            </a:r>
          </a:p>
          <a:p>
            <a:r>
              <a:rPr lang="en-GB" sz="2400" dirty="0" smtClean="0"/>
              <a:t>- Link to somewhere else </a:t>
            </a:r>
          </a:p>
          <a:p>
            <a:r>
              <a:rPr lang="en-GB" sz="2400" dirty="0" smtClean="0"/>
              <a:t>- What show about society if can </a:t>
            </a:r>
          </a:p>
          <a:p>
            <a:r>
              <a:rPr lang="en-GB" sz="2400" dirty="0" smtClean="0"/>
              <a:t>- Link back to what learn  </a:t>
            </a:r>
          </a:p>
          <a:p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390530" y="5325035"/>
            <a:ext cx="20798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Move through the previous para points 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9085729" y="5151993"/>
            <a:ext cx="2689411" cy="15464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238129" y="161365"/>
            <a:ext cx="2622176" cy="43837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223819" y="386789"/>
            <a:ext cx="192987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Methods</a:t>
            </a:r>
            <a:r>
              <a:rPr lang="en-GB" sz="2400" dirty="0" smtClean="0"/>
              <a:t> </a:t>
            </a:r>
          </a:p>
          <a:p>
            <a:r>
              <a:rPr lang="en-GB" sz="2000" dirty="0" smtClean="0"/>
              <a:t>Contrast </a:t>
            </a:r>
          </a:p>
          <a:p>
            <a:r>
              <a:rPr lang="en-GB" sz="2000" dirty="0" smtClean="0"/>
              <a:t>Adjectives</a:t>
            </a:r>
          </a:p>
          <a:p>
            <a:r>
              <a:rPr lang="en-GB" sz="2000" dirty="0" smtClean="0"/>
              <a:t>Rhetorical questions</a:t>
            </a:r>
          </a:p>
          <a:p>
            <a:r>
              <a:rPr lang="en-GB" sz="2000" dirty="0" smtClean="0"/>
              <a:t> Metaphors</a:t>
            </a:r>
          </a:p>
          <a:p>
            <a:r>
              <a:rPr lang="en-GB" sz="2000" dirty="0" smtClean="0"/>
              <a:t>Lists </a:t>
            </a:r>
          </a:p>
          <a:p>
            <a:r>
              <a:rPr lang="en-GB" sz="2000" dirty="0" smtClean="0"/>
              <a:t>Exclamation marks </a:t>
            </a:r>
          </a:p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046839" y="280220"/>
            <a:ext cx="2254768" cy="38050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98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Before you finish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sure EVERY time you use a character’s name it has a capital letter. </a:t>
            </a:r>
          </a:p>
          <a:p>
            <a:r>
              <a:rPr lang="en-GB" dirty="0" smtClean="0"/>
              <a:t>Check that you have quotes from extract. </a:t>
            </a:r>
          </a:p>
          <a:p>
            <a:r>
              <a:rPr lang="en-GB" dirty="0" smtClean="0"/>
              <a:t>Have you looked at rest of play? </a:t>
            </a:r>
          </a:p>
          <a:p>
            <a:r>
              <a:rPr lang="en-GB" dirty="0" smtClean="0"/>
              <a:t>Have you said what we learn? </a:t>
            </a:r>
          </a:p>
          <a:p>
            <a:r>
              <a:rPr lang="en-GB" dirty="0" smtClean="0"/>
              <a:t>Are you saying what Shakespeare does? </a:t>
            </a:r>
          </a:p>
          <a:p>
            <a:r>
              <a:rPr lang="en-GB" dirty="0" smtClean="0"/>
              <a:t>Each paragraph needs to have a clear opening + closing line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153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question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3884"/>
            <a:ext cx="10515600" cy="4351338"/>
          </a:xfrm>
        </p:spPr>
        <p:txBody>
          <a:bodyPr>
            <a:normAutofit/>
          </a:bodyPr>
          <a:lstStyle/>
          <a:p>
            <a:r>
              <a:rPr lang="en-GB" b="1" dirty="0" smtClean="0"/>
              <a:t>Starting with this extract, explore how Shakespeare presents loyalty. </a:t>
            </a:r>
          </a:p>
          <a:p>
            <a:r>
              <a:rPr lang="en-GB" b="1" dirty="0" smtClean="0"/>
              <a:t>Write about </a:t>
            </a:r>
          </a:p>
          <a:p>
            <a:r>
              <a:rPr lang="en-GB" b="1" dirty="0" smtClean="0"/>
              <a:t>How Shakespeare presents loyalty in this extract</a:t>
            </a:r>
          </a:p>
          <a:p>
            <a:r>
              <a:rPr lang="en-GB" b="1" dirty="0" smtClean="0"/>
              <a:t>How Shakespeare presents loyalty in the play as a whole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55541" y="365125"/>
            <a:ext cx="3630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is the key words from the question? </a:t>
            </a:r>
          </a:p>
          <a:p>
            <a:r>
              <a:rPr lang="en-GB" dirty="0" smtClean="0"/>
              <a:t>Underline these.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96153" y="2013884"/>
            <a:ext cx="10999694" cy="27994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88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you already know </a:t>
            </a:r>
            <a:br>
              <a:rPr lang="en-GB" dirty="0" smtClean="0"/>
            </a:br>
            <a:r>
              <a:rPr lang="en-GB" dirty="0" smtClean="0"/>
              <a:t>about loyalty ?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3479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12742" y="902295"/>
            <a:ext cx="4585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Fill in characters names at the top – what was motivating or driving them throughout the novel?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6024282"/>
            <a:ext cx="5378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Read through the extract on next page – you will need to find evidence to back up what you already know!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6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This extract takes place after everyone discovers Duncan has been killed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685682"/>
              </p:ext>
            </p:extLst>
          </p:nvPr>
        </p:nvGraphicFramePr>
        <p:xfrm>
          <a:off x="3418821" y="1882775"/>
          <a:ext cx="5730875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5731513" imgH="4975352" progId="Word.Document.12">
                  <p:embed/>
                </p:oleObj>
              </mc:Choice>
              <mc:Fallback>
                <p:oleObj name="Document" r:id="rId4" imgW="5731513" imgH="49753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18821" y="1882775"/>
                        <a:ext cx="5730875" cy="497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389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Placing the extract in the play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Why did Macbeth kill the King? </a:t>
            </a:r>
          </a:p>
          <a:p>
            <a:r>
              <a:rPr lang="en-GB" dirty="0" smtClean="0"/>
              <a:t>____________________________________</a:t>
            </a:r>
          </a:p>
          <a:p>
            <a:r>
              <a:rPr lang="en-GB" dirty="0" smtClean="0"/>
              <a:t>Who was the key character who persuaded him to do this? </a:t>
            </a:r>
          </a:p>
          <a:p>
            <a:r>
              <a:rPr lang="en-GB" dirty="0" smtClean="0"/>
              <a:t>___________________________________</a:t>
            </a:r>
          </a:p>
          <a:p>
            <a:r>
              <a:rPr lang="en-GB" dirty="0" smtClean="0"/>
              <a:t>Who else was with Macbeth and was given predictions from the witches? </a:t>
            </a:r>
          </a:p>
          <a:p>
            <a:r>
              <a:rPr lang="en-GB" dirty="0" smtClean="0"/>
              <a:t>_____________________________________</a:t>
            </a:r>
          </a:p>
          <a:p>
            <a:r>
              <a:rPr lang="en-GB" dirty="0" smtClean="0"/>
              <a:t>Did Macbeth have any doubts about his actions? </a:t>
            </a:r>
          </a:p>
          <a:p>
            <a:r>
              <a:rPr lang="en-GB" dirty="0" smtClean="0"/>
              <a:t>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05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Quick fire questions on extract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94" y="1825624"/>
            <a:ext cx="10869706" cy="4736541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Why does Macbeth say he killed the guards? </a:t>
            </a:r>
          </a:p>
          <a:p>
            <a:r>
              <a:rPr lang="en-GB" dirty="0" smtClean="0"/>
              <a:t>__________________________________________________________________________</a:t>
            </a:r>
          </a:p>
          <a:p>
            <a:r>
              <a:rPr lang="en-GB" dirty="0" smtClean="0"/>
              <a:t>Why do we know he actually killed the guards? </a:t>
            </a:r>
          </a:p>
          <a:p>
            <a:r>
              <a:rPr lang="en-GB" dirty="0" smtClean="0"/>
              <a:t>__________________________________________________________________________</a:t>
            </a:r>
          </a:p>
          <a:p>
            <a:r>
              <a:rPr lang="en-GB" dirty="0" smtClean="0"/>
              <a:t>What does he mean he was unable to do with his emotions in the rhetorical questions? </a:t>
            </a:r>
          </a:p>
          <a:p>
            <a:r>
              <a:rPr lang="en-GB" dirty="0" smtClean="0"/>
              <a:t>__________________________________________________________________________</a:t>
            </a:r>
          </a:p>
          <a:p>
            <a:r>
              <a:rPr lang="en-GB" dirty="0" smtClean="0"/>
              <a:t>How does he describe Duncan? </a:t>
            </a:r>
          </a:p>
          <a:p>
            <a:r>
              <a:rPr lang="en-GB" dirty="0" smtClean="0"/>
              <a:t>__________________________________________________________________________</a:t>
            </a:r>
          </a:p>
          <a:p>
            <a:r>
              <a:rPr lang="en-GB" dirty="0" smtClean="0"/>
              <a:t>What does he say again at the end of his speech? </a:t>
            </a:r>
          </a:p>
          <a:p>
            <a:r>
              <a:rPr lang="en-GB" dirty="0" smtClean="0"/>
              <a:t>__________________________________________________________________________</a:t>
            </a:r>
          </a:p>
          <a:p>
            <a:r>
              <a:rPr lang="en-GB" dirty="0" smtClean="0"/>
              <a:t>What does Lady Macbeth do + why?</a:t>
            </a:r>
          </a:p>
          <a:p>
            <a:r>
              <a:rPr lang="en-GB" dirty="0" smtClean="0"/>
              <a:t>__________________________________________________________________________</a:t>
            </a:r>
          </a:p>
          <a:p>
            <a:r>
              <a:rPr lang="en-GB" dirty="0" smtClean="0"/>
              <a:t>How does Macduff respond to this? </a:t>
            </a:r>
          </a:p>
          <a:p>
            <a:r>
              <a:rPr lang="en-GB" dirty="0" smtClean="0"/>
              <a:t>__________________________________________________________________________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87896" y="365125"/>
            <a:ext cx="16370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These will focus you on some of the key aspects! 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10058400" y="365125"/>
            <a:ext cx="1769806" cy="1460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35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Linking To Loyalty – Macbeth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How do we see a contrast between what Macbeth says and what he has done in the first line? </a:t>
            </a:r>
          </a:p>
          <a:p>
            <a:r>
              <a:rPr lang="en-GB" dirty="0" smtClean="0"/>
              <a:t>____________________________________________________</a:t>
            </a:r>
          </a:p>
          <a:p>
            <a:r>
              <a:rPr lang="en-GB" dirty="0" smtClean="0"/>
              <a:t>Why is it ironic that Macbeth lists positive adjectives?______________________________________________</a:t>
            </a:r>
          </a:p>
          <a:p>
            <a:r>
              <a:rPr lang="en-GB" dirty="0" smtClean="0"/>
              <a:t>Look at the use of contrasts in these pairs – what pairing did Macbeth and the witches both use? _______________________________</a:t>
            </a:r>
          </a:p>
          <a:p>
            <a:r>
              <a:rPr lang="en-GB" dirty="0" smtClean="0"/>
              <a:t>What adjectives are used to describe Duncan? _______________</a:t>
            </a:r>
          </a:p>
          <a:p>
            <a:r>
              <a:rPr lang="en-GB" dirty="0" smtClean="0"/>
              <a:t>How does this link to the Divine Right of Kings? ______________</a:t>
            </a:r>
          </a:p>
          <a:p>
            <a:r>
              <a:rPr lang="en-GB" dirty="0" smtClean="0"/>
              <a:t>How is this also ironic? </a:t>
            </a:r>
          </a:p>
          <a:p>
            <a:r>
              <a:rPr lang="en-GB" dirty="0" smtClean="0"/>
              <a:t>__________________________________________________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74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Linking to Loyalty – Lady Macbeth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is she being loyal to by pretending to faint? </a:t>
            </a:r>
          </a:p>
          <a:p>
            <a:r>
              <a:rPr lang="en-GB" dirty="0" smtClean="0"/>
              <a:t>_____________________________________________</a:t>
            </a:r>
          </a:p>
          <a:p>
            <a:r>
              <a:rPr lang="en-GB" dirty="0" smtClean="0"/>
              <a:t>Why is this ironic? Will they continue to be loyal to </a:t>
            </a:r>
            <a:r>
              <a:rPr lang="en-GB" dirty="0" err="1" smtClean="0"/>
              <a:t>eachother</a:t>
            </a:r>
            <a:r>
              <a:rPr lang="en-GB" dirty="0" smtClean="0"/>
              <a:t>? </a:t>
            </a:r>
          </a:p>
          <a:p>
            <a:r>
              <a:rPr lang="en-GB" dirty="0" smtClean="0"/>
              <a:t>_____________________________________________</a:t>
            </a:r>
          </a:p>
          <a:p>
            <a:r>
              <a:rPr lang="en-GB" dirty="0" smtClean="0"/>
              <a:t>Why do people assume she has fainted? </a:t>
            </a:r>
          </a:p>
          <a:p>
            <a:r>
              <a:rPr lang="en-GB" dirty="0" smtClean="0"/>
              <a:t>_________________________________________________</a:t>
            </a:r>
          </a:p>
          <a:p>
            <a:r>
              <a:rPr lang="en-GB" dirty="0" smtClean="0"/>
              <a:t>Why is this ironic given her plan? </a:t>
            </a:r>
          </a:p>
          <a:p>
            <a:r>
              <a:rPr lang="en-GB" dirty="0" smtClean="0"/>
              <a:t>_________________________________________________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301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Linking to Loyalty – Macduff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Why is it significant that Macduff is onstage here? </a:t>
            </a:r>
          </a:p>
          <a:p>
            <a:r>
              <a:rPr lang="en-GB" dirty="0" smtClean="0"/>
              <a:t>____________________________________</a:t>
            </a:r>
          </a:p>
          <a:p>
            <a:r>
              <a:rPr lang="en-GB" dirty="0" smtClean="0"/>
              <a:t>How does he act as a foil to Macbeth? </a:t>
            </a:r>
          </a:p>
          <a:p>
            <a:r>
              <a:rPr lang="en-GB" dirty="0" smtClean="0"/>
              <a:t>____________________________________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How do we see him represent loyalty throughout the play? </a:t>
            </a:r>
          </a:p>
          <a:p>
            <a:r>
              <a:rPr lang="en-GB" dirty="0" smtClean="0"/>
              <a:t>_______________________________________</a:t>
            </a:r>
          </a:p>
          <a:p>
            <a:r>
              <a:rPr lang="en-GB" dirty="0" smtClean="0"/>
              <a:t>Who else says they would not act on the predictions and remain loyal? </a:t>
            </a:r>
          </a:p>
          <a:p>
            <a:r>
              <a:rPr lang="en-GB" dirty="0" smtClean="0"/>
              <a:t>_______________________________________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863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775</Words>
  <Application>Microsoft Office PowerPoint</Application>
  <PresentationFormat>Widescreen</PresentationFormat>
  <Paragraphs>148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Document</vt:lpstr>
      <vt:lpstr>Literature  Preparation Pack </vt:lpstr>
      <vt:lpstr>Your question </vt:lpstr>
      <vt:lpstr>What do you already know  about loyalty ? </vt:lpstr>
      <vt:lpstr>This extract takes place after everyone discovers Duncan has been killed</vt:lpstr>
      <vt:lpstr>Placing the extract in the play </vt:lpstr>
      <vt:lpstr>Quick fire questions on extract </vt:lpstr>
      <vt:lpstr>Linking To Loyalty – Macbeth </vt:lpstr>
      <vt:lpstr>Linking to Loyalty – Lady Macbeth </vt:lpstr>
      <vt:lpstr>Linking to Loyalty – Macduff </vt:lpstr>
      <vt:lpstr>Complete these quotes using words from side </vt:lpstr>
      <vt:lpstr>This extract takes place after everyone discovers Duncan has been killed</vt:lpstr>
      <vt:lpstr>Structure </vt:lpstr>
      <vt:lpstr>Getting started </vt:lpstr>
      <vt:lpstr>Before you finish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Preparation Pack</dc:title>
  <dc:creator>natalie</dc:creator>
  <cp:lastModifiedBy>natalie abraham</cp:lastModifiedBy>
  <cp:revision>5</cp:revision>
  <dcterms:created xsi:type="dcterms:W3CDTF">2017-03-22T21:28:26Z</dcterms:created>
  <dcterms:modified xsi:type="dcterms:W3CDTF">2022-11-06T11:01:52Z</dcterms:modified>
</cp:coreProperties>
</file>