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6" r:id="rId3"/>
    <p:sldId id="277" r:id="rId4"/>
    <p:sldId id="279" r:id="rId5"/>
    <p:sldId id="281" r:id="rId6"/>
    <p:sldId id="282" r:id="rId7"/>
    <p:sldId id="278" r:id="rId8"/>
    <p:sldId id="280" r:id="rId9"/>
    <p:sldId id="283" r:id="rId10"/>
    <p:sldId id="284" r:id="rId11"/>
    <p:sldId id="285" r:id="rId12"/>
    <p:sldId id="286" r:id="rId13"/>
    <p:sldId id="287" r:id="rId14"/>
    <p:sldId id="288" r:id="rId15"/>
    <p:sldId id="271" r:id="rId16"/>
    <p:sldId id="272" r:id="rId17"/>
    <p:sldId id="273" r:id="rId18"/>
    <p:sldId id="274" r:id="rId19"/>
    <p:sldId id="275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28B73-3184-4945-AD77-44E5FA1CFAA8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AE3C-FD57-4A82-B2B1-84761603C3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519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28B73-3184-4945-AD77-44E5FA1CFAA8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AE3C-FD57-4A82-B2B1-84761603C3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5501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28B73-3184-4945-AD77-44E5FA1CFAA8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AE3C-FD57-4A82-B2B1-84761603C3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861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28B73-3184-4945-AD77-44E5FA1CFAA8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AE3C-FD57-4A82-B2B1-84761603C3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3198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28B73-3184-4945-AD77-44E5FA1CFAA8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AE3C-FD57-4A82-B2B1-84761603C3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8475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28B73-3184-4945-AD77-44E5FA1CFAA8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AE3C-FD57-4A82-B2B1-84761603C3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5571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28B73-3184-4945-AD77-44E5FA1CFAA8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AE3C-FD57-4A82-B2B1-84761603C3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0806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28B73-3184-4945-AD77-44E5FA1CFAA8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AE3C-FD57-4A82-B2B1-84761603C3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7233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28B73-3184-4945-AD77-44E5FA1CFAA8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AE3C-FD57-4A82-B2B1-84761603C3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7407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28B73-3184-4945-AD77-44E5FA1CFAA8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AE3C-FD57-4A82-B2B1-84761603C3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9739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28B73-3184-4945-AD77-44E5FA1CFAA8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AE3C-FD57-4A82-B2B1-84761603C3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3259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E28B73-3184-4945-AD77-44E5FA1CFAA8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BAAE3C-FD57-4A82-B2B1-84761603C3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6061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110767" y="5200517"/>
            <a:ext cx="176440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This is the question you will be answering before you leave today. 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177464" y="1294825"/>
            <a:ext cx="37992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 smtClean="0"/>
              <a:t>Work through the activities here to help you be able to address this question. </a:t>
            </a:r>
            <a:endParaRPr lang="en-GB" sz="2000" i="1" dirty="0"/>
          </a:p>
        </p:txBody>
      </p:sp>
      <p:sp>
        <p:nvSpPr>
          <p:cNvPr id="3" name="TextBox 2"/>
          <p:cNvSpPr txBox="1"/>
          <p:nvPr/>
        </p:nvSpPr>
        <p:spPr>
          <a:xfrm>
            <a:off x="2743200" y="212768"/>
            <a:ext cx="707315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 smtClean="0"/>
              <a:t>Literature  </a:t>
            </a:r>
          </a:p>
        </p:txBody>
      </p:sp>
      <p:sp>
        <p:nvSpPr>
          <p:cNvPr id="7" name="Rectangle 6"/>
          <p:cNvSpPr/>
          <p:nvPr/>
        </p:nvSpPr>
        <p:spPr>
          <a:xfrm>
            <a:off x="564776" y="3033509"/>
            <a:ext cx="11147612" cy="343452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13929" y="212768"/>
            <a:ext cx="2461243" cy="2757779"/>
          </a:xfrm>
          <a:prstGeom prst="rect">
            <a:avLst/>
          </a:prstGeom>
        </p:spPr>
      </p:pic>
      <p:sp>
        <p:nvSpPr>
          <p:cNvPr id="12" name="Rounded Rectangle 11"/>
          <p:cNvSpPr/>
          <p:nvPr/>
        </p:nvSpPr>
        <p:spPr>
          <a:xfrm>
            <a:off x="0" y="1186445"/>
            <a:ext cx="3993776" cy="118311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9413929" y="4398642"/>
            <a:ext cx="1159940" cy="8018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077097" y="3281838"/>
            <a:ext cx="869477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How are the roles of Fathers presented in ‘Walking Away’ and one other poem? </a:t>
            </a:r>
          </a:p>
          <a:p>
            <a:pPr algn="ctr"/>
            <a:endParaRPr lang="en-GB" sz="3200" dirty="0"/>
          </a:p>
          <a:p>
            <a:pPr algn="ctr"/>
            <a:r>
              <a:rPr lang="en-GB" sz="3200" dirty="0" smtClean="0"/>
              <a:t>Unseen </a:t>
            </a:r>
            <a:r>
              <a:rPr lang="en-GB" sz="3200" smtClean="0"/>
              <a:t>practice included </a:t>
            </a:r>
            <a:endParaRPr lang="en-GB" sz="3200" dirty="0" smtClean="0"/>
          </a:p>
          <a:p>
            <a:pPr algn="ctr"/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6322431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Method search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Find 2 lines about the son + what this shows</a:t>
            </a:r>
          </a:p>
          <a:p>
            <a:r>
              <a:rPr lang="en-GB" dirty="0" smtClean="0"/>
              <a:t>_________________________</a:t>
            </a:r>
          </a:p>
          <a:p>
            <a:r>
              <a:rPr lang="en-GB" dirty="0" smtClean="0"/>
              <a:t>This shows _________________________________________</a:t>
            </a:r>
          </a:p>
          <a:p>
            <a:r>
              <a:rPr lang="en-GB" dirty="0" smtClean="0"/>
              <a:t>________________________</a:t>
            </a:r>
          </a:p>
          <a:p>
            <a:r>
              <a:rPr lang="en-GB" dirty="0" smtClean="0"/>
              <a:t>This shows _________________________________________</a:t>
            </a:r>
          </a:p>
          <a:p>
            <a:endParaRPr lang="en-GB" dirty="0"/>
          </a:p>
          <a:p>
            <a:r>
              <a:rPr lang="en-GB" dirty="0" smtClean="0"/>
              <a:t>Find 2 lines which show the change in their relationship.</a:t>
            </a:r>
          </a:p>
          <a:p>
            <a:r>
              <a:rPr lang="en-GB" dirty="0" smtClean="0"/>
              <a:t>______________________________________________</a:t>
            </a:r>
          </a:p>
          <a:p>
            <a:r>
              <a:rPr lang="en-GB" dirty="0" smtClean="0"/>
              <a:t>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13939132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Unseens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Before you start to write up your answer, have a brief look at these 2 unseen poems. </a:t>
            </a:r>
          </a:p>
          <a:p>
            <a:r>
              <a:rPr lang="en-GB" dirty="0" smtClean="0"/>
              <a:t>These are the questions – what are the key words in them? </a:t>
            </a:r>
          </a:p>
          <a:p>
            <a:endParaRPr lang="en-GB" dirty="0" smtClean="0"/>
          </a:p>
          <a:p>
            <a:r>
              <a:rPr lang="en-GB" dirty="0" smtClean="0"/>
              <a:t>Q1 – How does the poet show us about different stages of the woman’s life in this poem? </a:t>
            </a:r>
          </a:p>
          <a:p>
            <a:r>
              <a:rPr lang="en-GB" dirty="0" smtClean="0"/>
              <a:t>Q2 – Both poems look at a woman looking back at her life. What similarities and differences do you see in this?</a:t>
            </a:r>
          </a:p>
        </p:txBody>
      </p:sp>
    </p:spTree>
    <p:extLst>
      <p:ext uri="{BB962C8B-B14F-4D97-AF65-F5344CB8AC3E}">
        <p14:creationId xmlns:p14="http://schemas.microsoft.com/office/powerpoint/2010/main" val="27928535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282388" y="161366"/>
            <a:ext cx="5737412" cy="6360458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r>
              <a:rPr lang="en-GB" b="1" u="sng" dirty="0" smtClean="0"/>
              <a:t>Names by </a:t>
            </a:r>
            <a:r>
              <a:rPr lang="en-GB" b="1" u="sng" dirty="0"/>
              <a:t>Wendy </a:t>
            </a:r>
            <a:r>
              <a:rPr lang="en-GB" b="1" u="sng" dirty="0" smtClean="0"/>
              <a:t>Cope</a:t>
            </a:r>
          </a:p>
          <a:p>
            <a:pPr marL="0" indent="0" algn="ctr">
              <a:buNone/>
            </a:pPr>
            <a:endParaRPr lang="en-GB" b="1" u="sng" dirty="0"/>
          </a:p>
          <a:p>
            <a:pPr marL="0" indent="0" algn="ctr">
              <a:buNone/>
            </a:pPr>
            <a:r>
              <a:rPr lang="en-GB" dirty="0"/>
              <a:t>She was Eliza for a few weeks </a:t>
            </a:r>
          </a:p>
          <a:p>
            <a:pPr marL="0" indent="0" algn="ctr">
              <a:buNone/>
            </a:pPr>
            <a:r>
              <a:rPr lang="en-GB" dirty="0"/>
              <a:t>when she was a baby – </a:t>
            </a:r>
          </a:p>
          <a:p>
            <a:pPr marL="0" indent="0" algn="ctr">
              <a:buNone/>
            </a:pPr>
            <a:r>
              <a:rPr lang="en-GB" dirty="0"/>
              <a:t>Eliza Lily. Soon it changed to Lil</a:t>
            </a:r>
            <a:r>
              <a:rPr lang="en-GB" dirty="0" smtClean="0"/>
              <a:t>.</a:t>
            </a: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Later she was Miss Steward in the baker’s shop</a:t>
            </a:r>
          </a:p>
          <a:p>
            <a:pPr marL="0" indent="0" algn="ctr">
              <a:buNone/>
            </a:pPr>
            <a:r>
              <a:rPr lang="en-GB" dirty="0"/>
              <a:t>And then ‘my love’, ‘my darling’, Mother</a:t>
            </a:r>
            <a:r>
              <a:rPr lang="en-GB" dirty="0" smtClean="0"/>
              <a:t>.</a:t>
            </a: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Widowed at thirty, she went back to work</a:t>
            </a:r>
          </a:p>
          <a:p>
            <a:pPr marL="0" indent="0" algn="ctr">
              <a:buNone/>
            </a:pPr>
            <a:r>
              <a:rPr lang="en-GB" dirty="0"/>
              <a:t>As Mrs Hand. Her daughter grew up,</a:t>
            </a:r>
          </a:p>
          <a:p>
            <a:pPr marL="0" indent="0" algn="ctr">
              <a:buNone/>
            </a:pPr>
            <a:r>
              <a:rPr lang="en-GB" dirty="0"/>
              <a:t>Married and gave birth</a:t>
            </a:r>
            <a:r>
              <a:rPr lang="en-GB" dirty="0" smtClean="0"/>
              <a:t>.</a:t>
            </a: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Now she was Nanna. ‘Everybody</a:t>
            </a:r>
          </a:p>
          <a:p>
            <a:pPr marL="0" indent="0" algn="ctr">
              <a:buNone/>
            </a:pPr>
            <a:r>
              <a:rPr lang="en-GB" dirty="0"/>
              <a:t>Calls me Nanna,’ she would say to visitors.</a:t>
            </a:r>
          </a:p>
          <a:p>
            <a:pPr marL="0" indent="0" algn="ctr">
              <a:buNone/>
            </a:pPr>
            <a:r>
              <a:rPr lang="en-GB" dirty="0"/>
              <a:t>And so they did – friends, tradesmen, the doctor</a:t>
            </a:r>
            <a:r>
              <a:rPr lang="en-GB" dirty="0" smtClean="0"/>
              <a:t>.</a:t>
            </a: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In the geriatric ward</a:t>
            </a:r>
          </a:p>
          <a:p>
            <a:pPr marL="0" indent="0" algn="ctr">
              <a:buNone/>
            </a:pPr>
            <a:r>
              <a:rPr lang="en-GB" dirty="0"/>
              <a:t>They used the patients’ Christian names.</a:t>
            </a:r>
          </a:p>
          <a:p>
            <a:pPr marL="0" indent="0" algn="ctr">
              <a:buNone/>
            </a:pPr>
            <a:r>
              <a:rPr lang="en-GB" dirty="0"/>
              <a:t>‘Lil,’ we said, ‘or Nanna,’</a:t>
            </a:r>
          </a:p>
          <a:p>
            <a:pPr marL="0" indent="0" algn="ctr">
              <a:buNone/>
            </a:pPr>
            <a:r>
              <a:rPr lang="en-GB" dirty="0"/>
              <a:t>But it wasn’t in her file</a:t>
            </a:r>
          </a:p>
          <a:p>
            <a:pPr marL="0" indent="0" algn="ctr">
              <a:buNone/>
            </a:pPr>
            <a:r>
              <a:rPr lang="en-GB" dirty="0"/>
              <a:t>And for those last bewildered weeks</a:t>
            </a:r>
          </a:p>
          <a:p>
            <a:pPr marL="0" indent="0" algn="ctr">
              <a:buNone/>
            </a:pPr>
            <a:r>
              <a:rPr lang="en-GB" dirty="0"/>
              <a:t>She was Eliza once again.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199" y="161366"/>
            <a:ext cx="5580529" cy="6494927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r>
              <a:rPr lang="en-GB" u="sng" dirty="0"/>
              <a:t>In Oak </a:t>
            </a:r>
            <a:r>
              <a:rPr lang="en-GB" u="sng" dirty="0" smtClean="0"/>
              <a:t>Terrace by </a:t>
            </a:r>
            <a:r>
              <a:rPr lang="en-GB" u="sng" dirty="0"/>
              <a:t>Tony </a:t>
            </a:r>
            <a:r>
              <a:rPr lang="en-GB" u="sng" dirty="0" smtClean="0"/>
              <a:t>Connor</a:t>
            </a:r>
          </a:p>
          <a:p>
            <a:pPr marL="0" indent="0" algn="ctr">
              <a:buNone/>
            </a:pPr>
            <a:endParaRPr lang="en-GB" u="sng" dirty="0"/>
          </a:p>
          <a:p>
            <a:pPr marL="0" indent="0" algn="ctr">
              <a:buNone/>
            </a:pPr>
            <a:r>
              <a:rPr lang="en-GB" dirty="0"/>
              <a:t>Old and alone, she sits at nights,</a:t>
            </a:r>
          </a:p>
          <a:p>
            <a:pPr marL="0" indent="0" algn="ctr">
              <a:buNone/>
            </a:pPr>
            <a:r>
              <a:rPr lang="en-GB" dirty="0"/>
              <a:t>Nodding before the television.</a:t>
            </a:r>
          </a:p>
          <a:p>
            <a:pPr marL="0" indent="0" algn="ctr">
              <a:buNone/>
            </a:pPr>
            <a:r>
              <a:rPr lang="en-GB" dirty="0"/>
              <a:t>The house is quiet now. She knits,</a:t>
            </a:r>
          </a:p>
          <a:p>
            <a:pPr marL="0" indent="0" algn="ctr">
              <a:buNone/>
            </a:pPr>
            <a:r>
              <a:rPr lang="en-GB" dirty="0"/>
              <a:t>rises to put the kettle on</a:t>
            </a:r>
            <a:r>
              <a:rPr lang="en-GB" dirty="0" smtClean="0"/>
              <a:t>,</a:t>
            </a: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watches a cowboy’s killing, reads</a:t>
            </a:r>
          </a:p>
          <a:p>
            <a:pPr marL="0" indent="0" algn="ctr">
              <a:buNone/>
            </a:pPr>
            <a:r>
              <a:rPr lang="en-GB" dirty="0"/>
              <a:t>the local Births and Deaths, and falls</a:t>
            </a:r>
          </a:p>
          <a:p>
            <a:pPr marL="0" indent="0" algn="ctr">
              <a:buNone/>
            </a:pPr>
            <a:r>
              <a:rPr lang="en-GB" dirty="0"/>
              <a:t>asleep at ‘Growing stock-piles of war-heads’.</a:t>
            </a:r>
          </a:p>
          <a:p>
            <a:pPr marL="0" indent="0" algn="ctr">
              <a:buNone/>
            </a:pPr>
            <a:r>
              <a:rPr lang="en-GB" dirty="0"/>
              <a:t>A world that threatens worse </a:t>
            </a:r>
            <a:r>
              <a:rPr lang="en-GB" dirty="0" smtClean="0"/>
              <a:t>ills</a:t>
            </a: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fades. She dreams of life spent </a:t>
            </a:r>
          </a:p>
          <a:p>
            <a:pPr marL="0" indent="0" algn="ctr">
              <a:buNone/>
            </a:pPr>
            <a:r>
              <a:rPr lang="en-GB" dirty="0"/>
              <a:t>in the one house: suffers again </a:t>
            </a:r>
          </a:p>
          <a:p>
            <a:pPr marL="0" indent="0" algn="ctr">
              <a:buNone/>
            </a:pPr>
            <a:r>
              <a:rPr lang="en-GB" dirty="0"/>
              <a:t>poverty, sickness, abandonment,</a:t>
            </a:r>
          </a:p>
          <a:p>
            <a:pPr marL="0" indent="0" algn="ctr">
              <a:buNone/>
            </a:pPr>
            <a:r>
              <a:rPr lang="en-GB" dirty="0"/>
              <a:t>a child’s death, a brother’s </a:t>
            </a:r>
            <a:r>
              <a:rPr lang="en-GB" dirty="0" smtClean="0"/>
              <a:t>brain</a:t>
            </a: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melting to madness. Seventy years</a:t>
            </a:r>
          </a:p>
          <a:p>
            <a:pPr marL="0" indent="0" algn="ctr">
              <a:buNone/>
            </a:pPr>
            <a:r>
              <a:rPr lang="en-GB" dirty="0"/>
              <a:t>of common trouble; the kettle sings.</a:t>
            </a:r>
          </a:p>
          <a:p>
            <a:pPr marL="0" indent="0" algn="ctr">
              <a:buNone/>
            </a:pPr>
            <a:r>
              <a:rPr lang="en-GB" dirty="0"/>
              <a:t>At midnight she says her silly prayers,</a:t>
            </a:r>
          </a:p>
          <a:p>
            <a:pPr marL="0" indent="0" algn="ctr">
              <a:buNone/>
            </a:pPr>
            <a:r>
              <a:rPr lang="en-GB" dirty="0"/>
              <a:t>And takes her teeth out, and collects her night-things.</a:t>
            </a:r>
          </a:p>
          <a:p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6158753" y="0"/>
            <a:ext cx="5244353" cy="66831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457200" y="0"/>
            <a:ext cx="5486400" cy="652182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56350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Picking your quotes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5000" y="1603640"/>
            <a:ext cx="5181600" cy="4795308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What do we know about the woman’s life in Poem A? </a:t>
            </a:r>
          </a:p>
          <a:p>
            <a:pPr marL="0" indent="0">
              <a:buNone/>
            </a:pPr>
            <a:r>
              <a:rPr lang="en-GB" dirty="0" smtClean="0"/>
              <a:t>__________________________________________________________________________________________</a:t>
            </a:r>
            <a:endParaRPr lang="en-GB" dirty="0"/>
          </a:p>
          <a:p>
            <a:r>
              <a:rPr lang="en-GB" dirty="0" smtClean="0"/>
              <a:t>Pick out 5 quotes which you would use to back this up. </a:t>
            </a:r>
          </a:p>
          <a:p>
            <a:endParaRPr lang="en-GB" dirty="0"/>
          </a:p>
          <a:p>
            <a:r>
              <a:rPr lang="en-GB" dirty="0" smtClean="0"/>
              <a:t>What can you say about the uneven structure in this? </a:t>
            </a:r>
          </a:p>
          <a:p>
            <a:r>
              <a:rPr lang="en-GB" dirty="0" smtClean="0"/>
              <a:t>____________________________________________________________________________________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90688"/>
            <a:ext cx="5181600" cy="4486275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What do we know about the woman’s life in Poem B? </a:t>
            </a:r>
          </a:p>
          <a:p>
            <a:r>
              <a:rPr lang="en-GB" dirty="0" smtClean="0"/>
              <a:t>What way are they </a:t>
            </a:r>
          </a:p>
          <a:p>
            <a:r>
              <a:rPr lang="en-GB" dirty="0" smtClean="0"/>
              <a:t>The same - ___________________</a:t>
            </a:r>
          </a:p>
          <a:p>
            <a:pPr marL="0" indent="0">
              <a:buNone/>
            </a:pPr>
            <a:r>
              <a:rPr lang="en-GB" dirty="0" smtClean="0"/>
              <a:t>_____________________________</a:t>
            </a:r>
          </a:p>
          <a:p>
            <a:pPr marL="0" indent="0">
              <a:buNone/>
            </a:pPr>
            <a:r>
              <a:rPr lang="en-GB" dirty="0" smtClean="0"/>
              <a:t>Different - ___________________</a:t>
            </a:r>
          </a:p>
          <a:p>
            <a:pPr marL="0" indent="0">
              <a:buNone/>
            </a:pPr>
            <a:r>
              <a:rPr lang="en-GB" dirty="0" smtClean="0"/>
              <a:t>_____________________________</a:t>
            </a:r>
          </a:p>
          <a:p>
            <a:pPr marL="0" indent="0">
              <a:buNone/>
            </a:pPr>
            <a:r>
              <a:rPr lang="en-GB" dirty="0" smtClean="0"/>
              <a:t>Pick out 2-3 quotes from this poem.</a:t>
            </a:r>
          </a:p>
          <a:p>
            <a:pPr marL="0" indent="0">
              <a:buNone/>
            </a:pPr>
            <a:r>
              <a:rPr lang="en-GB" dirty="0" smtClean="0"/>
              <a:t>What does the steady structures say about her life? </a:t>
            </a:r>
          </a:p>
          <a:p>
            <a:pPr marL="0" indent="0">
              <a:buNone/>
            </a:pPr>
            <a:r>
              <a:rPr lang="en-GB" dirty="0" smtClean="0"/>
              <a:t>____________________________________________________________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71840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 to Section B – Anthology 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Look back over your notes from </a:t>
            </a:r>
          </a:p>
          <a:p>
            <a:r>
              <a:rPr lang="en-GB" dirty="0" smtClean="0"/>
              <a:t>Follower </a:t>
            </a:r>
          </a:p>
          <a:p>
            <a:r>
              <a:rPr lang="en-GB" dirty="0" smtClean="0"/>
              <a:t>Walking Away </a:t>
            </a:r>
          </a:p>
          <a:p>
            <a:endParaRPr lang="en-GB" dirty="0"/>
          </a:p>
          <a:p>
            <a:r>
              <a:rPr lang="en-GB" dirty="0" smtClean="0"/>
              <a:t>Have you picked out the quotes from each of these? </a:t>
            </a:r>
          </a:p>
          <a:p>
            <a:endParaRPr lang="en-GB" dirty="0"/>
          </a:p>
          <a:p>
            <a:r>
              <a:rPr lang="en-GB" dirty="0" smtClean="0"/>
              <a:t>Use the frames on the next few pages to help you write up your essay – remember this is the most important thing to practice.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7669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Write up your intro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__________________ and _________________ show the …………………………………………………………………………………. because 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en-GB" dirty="0" smtClean="0"/>
              <a:t>We also see this in _____________________________ as ………………..</a:t>
            </a:r>
          </a:p>
          <a:p>
            <a:pPr marL="0" indent="0">
              <a:buNone/>
            </a:pPr>
            <a:r>
              <a:rPr lang="en-GB" dirty="0" smtClean="0"/>
              <a:t>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en-GB" dirty="0" smtClean="0"/>
              <a:t>Both poets show …………………………………………………………………..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7368988" y="94129"/>
            <a:ext cx="35096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Write this up in the exam paper at the back of the booklet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0279141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GB" dirty="0" smtClean="0"/>
              <a:t>Structure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2729" y="1075764"/>
            <a:ext cx="11031071" cy="5526741"/>
          </a:xfrm>
        </p:spPr>
        <p:txBody>
          <a:bodyPr/>
          <a:lstStyle/>
          <a:p>
            <a:r>
              <a:rPr lang="en-GB" b="1" dirty="0" smtClean="0"/>
              <a:t>Your next paragraph is bringing how the poem has been structured. Again, move between the 2 poems – alternate point on each. </a:t>
            </a:r>
          </a:p>
          <a:p>
            <a:r>
              <a:rPr lang="en-GB" b="1" dirty="0" smtClean="0"/>
              <a:t>Structural feature – what this shows</a:t>
            </a:r>
          </a:p>
          <a:p>
            <a:endParaRPr lang="en-GB" b="1" dirty="0"/>
          </a:p>
          <a:p>
            <a:r>
              <a:rPr lang="en-GB" i="1" dirty="0" smtClean="0"/>
              <a:t>Both writers use their structure to convey the role of the Fathers. We see this through the titles. In ‘________________________’, we learn that ………………………………………and in ‘______________________’ this …………………………………………………………………………………….</a:t>
            </a:r>
          </a:p>
          <a:p>
            <a:r>
              <a:rPr lang="en-GB" i="1" dirty="0" smtClean="0"/>
              <a:t>Look at cyclical structure / rhyme scheme / stanza structures </a:t>
            </a:r>
          </a:p>
          <a:p>
            <a:r>
              <a:rPr lang="en-GB" i="1" dirty="0" smtClean="0"/>
              <a:t>Both poems have displayed their ………………………………. through…………..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7098029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GB" dirty="0" smtClean="0"/>
              <a:t>Language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25563"/>
            <a:ext cx="10515600" cy="4851400"/>
          </a:xfrm>
        </p:spPr>
        <p:txBody>
          <a:bodyPr/>
          <a:lstStyle/>
          <a:p>
            <a:r>
              <a:rPr lang="en-GB" b="1" dirty="0" smtClean="0"/>
              <a:t>You now need to look at as many quotes as you can to say what method is used + what we learn from them. Again, move between the poems. USE YOUR NOTES TO HELP </a:t>
            </a:r>
          </a:p>
          <a:p>
            <a:endParaRPr lang="en-GB" b="1" dirty="0"/>
          </a:p>
          <a:p>
            <a:r>
              <a:rPr lang="en-GB" i="1" dirty="0" smtClean="0"/>
              <a:t>The writers also use their language features to show ……………………</a:t>
            </a:r>
          </a:p>
          <a:p>
            <a:r>
              <a:rPr lang="en-GB" i="1" dirty="0" smtClean="0"/>
              <a:t>The writer uses …………………</a:t>
            </a:r>
          </a:p>
          <a:p>
            <a:r>
              <a:rPr lang="en-GB" i="1" dirty="0" smtClean="0"/>
              <a:t>This conveys ………………….</a:t>
            </a:r>
          </a:p>
          <a:p>
            <a:r>
              <a:rPr lang="en-GB" i="1" dirty="0" smtClean="0"/>
              <a:t>Another method used is ……………………………………..</a:t>
            </a:r>
          </a:p>
          <a:p>
            <a:r>
              <a:rPr lang="en-GB" i="1" dirty="0" smtClean="0"/>
              <a:t>The writer uses this to demonstrate …………………………..</a:t>
            </a:r>
          </a:p>
          <a:p>
            <a:r>
              <a:rPr lang="en-GB" i="1" dirty="0" smtClean="0"/>
              <a:t>A further example is …………………………….. which shows ………………….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2069213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Ending the essay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Look back at the intro </a:t>
            </a:r>
          </a:p>
          <a:p>
            <a:endParaRPr lang="en-GB" dirty="0"/>
          </a:p>
          <a:p>
            <a:r>
              <a:rPr lang="en-GB" dirty="0" smtClean="0"/>
              <a:t>You just answered the question here – do the same again at the end to just say how each poem linked to the question. </a:t>
            </a:r>
          </a:p>
          <a:p>
            <a:endParaRPr lang="en-GB" dirty="0"/>
          </a:p>
          <a:p>
            <a:r>
              <a:rPr lang="en-GB" dirty="0" smtClean="0"/>
              <a:t>Write a brief conclusion to wrap this up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16858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Finishing checks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Make sure every time you say ‘This’ – it MUST be at the start of a new sentence. </a:t>
            </a:r>
          </a:p>
          <a:p>
            <a:endParaRPr lang="en-GB" dirty="0"/>
          </a:p>
          <a:p>
            <a:r>
              <a:rPr lang="en-GB" dirty="0" smtClean="0"/>
              <a:t>The title of the poem needs to have quote marks + capital letters. </a:t>
            </a:r>
          </a:p>
          <a:p>
            <a:endParaRPr lang="en-GB" dirty="0"/>
          </a:p>
          <a:p>
            <a:r>
              <a:rPr lang="en-GB" dirty="0" smtClean="0"/>
              <a:t>Watch your sentence length. </a:t>
            </a:r>
          </a:p>
          <a:p>
            <a:endParaRPr lang="en-GB" dirty="0"/>
          </a:p>
          <a:p>
            <a:r>
              <a:rPr lang="en-GB" dirty="0" smtClean="0"/>
              <a:t>Have you moved between the poems rather than all one?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7457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Role of Fathers 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/>
              <a:t>What do you remember about the role of the Father in ‘Follower’? </a:t>
            </a:r>
          </a:p>
          <a:p>
            <a:r>
              <a:rPr lang="en-GB" dirty="0" smtClean="0"/>
              <a:t>__________________________</a:t>
            </a:r>
          </a:p>
          <a:p>
            <a:r>
              <a:rPr lang="en-GB" dirty="0" smtClean="0"/>
              <a:t>__________________________</a:t>
            </a:r>
          </a:p>
          <a:p>
            <a:r>
              <a:rPr lang="en-GB" dirty="0" smtClean="0"/>
              <a:t>__________________________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What do you remember about the role of the Father in ‘Walking Away’? </a:t>
            </a:r>
          </a:p>
          <a:p>
            <a:r>
              <a:rPr lang="en-GB" dirty="0" smtClean="0"/>
              <a:t>_________________________</a:t>
            </a:r>
          </a:p>
          <a:p>
            <a:r>
              <a:rPr lang="en-GB" dirty="0" smtClean="0"/>
              <a:t>_________________________</a:t>
            </a:r>
          </a:p>
          <a:p>
            <a:r>
              <a:rPr lang="en-GB" dirty="0" smtClean="0"/>
              <a:t>_________________________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4894729" y="5015753"/>
            <a:ext cx="28507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Are there any devices which you remember to bring in? </a:t>
            </a:r>
            <a:endParaRPr lang="en-GB" sz="2400" dirty="0"/>
          </a:p>
        </p:txBody>
      </p:sp>
      <p:sp>
        <p:nvSpPr>
          <p:cNvPr id="7" name="Rectangle 6"/>
          <p:cNvSpPr/>
          <p:nvPr/>
        </p:nvSpPr>
        <p:spPr>
          <a:xfrm>
            <a:off x="4814047" y="4854388"/>
            <a:ext cx="2958353" cy="153296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1367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Walking Away 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dirty="0"/>
              <a:t>It is eighteen years ago, almost to the day –</a:t>
            </a:r>
          </a:p>
          <a:p>
            <a:pPr marL="0" indent="0">
              <a:buNone/>
            </a:pPr>
            <a:r>
              <a:rPr lang="en-GB" dirty="0"/>
              <a:t>A sunny day with leaves just turning,</a:t>
            </a:r>
          </a:p>
          <a:p>
            <a:pPr marL="0" indent="0">
              <a:buNone/>
            </a:pPr>
            <a:r>
              <a:rPr lang="en-GB" dirty="0"/>
              <a:t>The touch-lines new-ruled – since I watched you play</a:t>
            </a:r>
          </a:p>
          <a:p>
            <a:pPr marL="0" indent="0">
              <a:buNone/>
            </a:pPr>
            <a:r>
              <a:rPr lang="en-GB" dirty="0"/>
              <a:t>Your first game of football, then, like a satellite</a:t>
            </a:r>
          </a:p>
          <a:p>
            <a:pPr marL="0" indent="0">
              <a:buNone/>
            </a:pPr>
            <a:r>
              <a:rPr lang="en-GB" dirty="0"/>
              <a:t>Wrenched from its orbit, go drifting away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Behind a scatter of boys. I can see</a:t>
            </a:r>
          </a:p>
          <a:p>
            <a:pPr marL="0" indent="0">
              <a:buNone/>
            </a:pPr>
            <a:r>
              <a:rPr lang="en-GB" dirty="0"/>
              <a:t>You walking away from me towards the school</a:t>
            </a:r>
          </a:p>
          <a:p>
            <a:pPr marL="0" indent="0">
              <a:buNone/>
            </a:pPr>
            <a:r>
              <a:rPr lang="en-GB" dirty="0"/>
              <a:t>With the pathos of a half-fledged thing set free</a:t>
            </a:r>
          </a:p>
          <a:p>
            <a:pPr marL="0" indent="0">
              <a:buNone/>
            </a:pPr>
            <a:r>
              <a:rPr lang="en-GB" dirty="0"/>
              <a:t>Into a wilderness, the gait of one</a:t>
            </a:r>
          </a:p>
          <a:p>
            <a:pPr marL="0" indent="0">
              <a:buNone/>
            </a:pPr>
            <a:r>
              <a:rPr lang="en-GB" dirty="0"/>
              <a:t>Who finds no path where the path should be.</a:t>
            </a:r>
          </a:p>
          <a:p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dirty="0"/>
              <a:t>That hesitant figure, eddying away</a:t>
            </a:r>
          </a:p>
          <a:p>
            <a:pPr marL="0" indent="0">
              <a:buNone/>
            </a:pPr>
            <a:r>
              <a:rPr lang="en-GB" dirty="0"/>
              <a:t>Like a winged seed loosened from its parent stem,</a:t>
            </a:r>
          </a:p>
          <a:p>
            <a:pPr marL="0" indent="0">
              <a:buNone/>
            </a:pPr>
            <a:r>
              <a:rPr lang="en-GB" dirty="0"/>
              <a:t>Has something I never quite grasp to convey</a:t>
            </a:r>
          </a:p>
          <a:p>
            <a:pPr marL="0" indent="0">
              <a:buNone/>
            </a:pPr>
            <a:r>
              <a:rPr lang="en-GB" dirty="0"/>
              <a:t>About nature’s give-and-take – the small, the scorching</a:t>
            </a:r>
          </a:p>
          <a:p>
            <a:pPr marL="0" indent="0">
              <a:buNone/>
            </a:pPr>
            <a:r>
              <a:rPr lang="en-GB" dirty="0"/>
              <a:t>Ordeals which fire one’s irresolute clay.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I have had worse partings, but none that so</a:t>
            </a:r>
          </a:p>
          <a:p>
            <a:pPr marL="0" indent="0">
              <a:buNone/>
            </a:pPr>
            <a:r>
              <a:rPr lang="en-GB" dirty="0"/>
              <a:t>Gnaws at my mind still. Perhaps it is roughly</a:t>
            </a:r>
          </a:p>
          <a:p>
            <a:pPr marL="0" indent="0">
              <a:buNone/>
            </a:pPr>
            <a:r>
              <a:rPr lang="en-GB" dirty="0"/>
              <a:t>Saying what God alone could perfectly show –</a:t>
            </a:r>
          </a:p>
          <a:p>
            <a:pPr marL="0" indent="0">
              <a:buNone/>
            </a:pPr>
            <a:r>
              <a:rPr lang="en-GB" dirty="0"/>
              <a:t>How selfhood begins with a walking away,</a:t>
            </a:r>
          </a:p>
          <a:p>
            <a:pPr marL="0" indent="0">
              <a:buNone/>
            </a:pPr>
            <a:r>
              <a:rPr lang="en-GB" dirty="0"/>
              <a:t>And love is proved in the letting go.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001000" y="161365"/>
            <a:ext cx="40879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Underline any words  / phrases you think are important</a:t>
            </a:r>
            <a:endParaRPr lang="en-GB" sz="2400" dirty="0"/>
          </a:p>
        </p:txBody>
      </p:sp>
      <p:sp>
        <p:nvSpPr>
          <p:cNvPr id="7" name="Rectangle 6"/>
          <p:cNvSpPr/>
          <p:nvPr/>
        </p:nvSpPr>
        <p:spPr>
          <a:xfrm>
            <a:off x="7826188" y="0"/>
            <a:ext cx="4365812" cy="98163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82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Walking Away – Structure recap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What does the title show about what’s happening to the Father? </a:t>
            </a:r>
          </a:p>
          <a:p>
            <a:r>
              <a:rPr lang="en-GB" dirty="0" smtClean="0"/>
              <a:t>_____________________________________________________</a:t>
            </a:r>
          </a:p>
          <a:p>
            <a:r>
              <a:rPr lang="en-GB" dirty="0" smtClean="0"/>
              <a:t>What narrative is the poem in and why? </a:t>
            </a:r>
          </a:p>
          <a:p>
            <a:r>
              <a:rPr lang="en-GB" dirty="0" smtClean="0"/>
              <a:t>_____________________________________________________</a:t>
            </a:r>
          </a:p>
          <a:p>
            <a:r>
              <a:rPr lang="en-GB" dirty="0" smtClean="0"/>
              <a:t>How does the steadiness of the stanzas + rhyme scheme show the Father’s relationship with son? </a:t>
            </a:r>
          </a:p>
          <a:p>
            <a:r>
              <a:rPr lang="en-GB" dirty="0" smtClean="0"/>
              <a:t>______________________________________________________</a:t>
            </a:r>
          </a:p>
          <a:p>
            <a:r>
              <a:rPr lang="en-GB" dirty="0" smtClean="0"/>
              <a:t>What does the end of the poem show about the Father? </a:t>
            </a:r>
          </a:p>
          <a:p>
            <a:r>
              <a:rPr lang="en-GB" dirty="0" smtClean="0"/>
              <a:t>______________________________________________________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57768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Method search ………..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How is the use of the leaves important? </a:t>
            </a:r>
          </a:p>
          <a:p>
            <a:r>
              <a:rPr lang="en-GB" dirty="0" smtClean="0"/>
              <a:t>_________________________________________________</a:t>
            </a:r>
          </a:p>
          <a:p>
            <a:r>
              <a:rPr lang="en-GB" dirty="0" smtClean="0"/>
              <a:t>Find 2 similes to show the change in their relationship</a:t>
            </a:r>
          </a:p>
          <a:p>
            <a:r>
              <a:rPr lang="en-GB" dirty="0" smtClean="0"/>
              <a:t>1 - __________________________________________</a:t>
            </a:r>
          </a:p>
          <a:p>
            <a:r>
              <a:rPr lang="en-GB" dirty="0" smtClean="0"/>
              <a:t>2 - __________________________________________</a:t>
            </a:r>
          </a:p>
          <a:p>
            <a:r>
              <a:rPr lang="en-GB" dirty="0" smtClean="0"/>
              <a:t>What is the verb in each of these? ___________ + _____________</a:t>
            </a:r>
          </a:p>
          <a:p>
            <a:r>
              <a:rPr lang="en-GB" dirty="0" smtClean="0"/>
              <a:t>How do these verbs contrast each other? </a:t>
            </a:r>
          </a:p>
          <a:p>
            <a:r>
              <a:rPr lang="en-GB" dirty="0" smtClean="0"/>
              <a:t>__________________________________________________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2350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Method search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What lines show he doesn’t think his son is ready to grow up? </a:t>
            </a:r>
          </a:p>
          <a:p>
            <a:r>
              <a:rPr lang="en-GB" dirty="0" smtClean="0"/>
              <a:t>_________________________________________</a:t>
            </a:r>
          </a:p>
          <a:p>
            <a:r>
              <a:rPr lang="en-GB" dirty="0" smtClean="0"/>
              <a:t>_________________________________________</a:t>
            </a:r>
          </a:p>
          <a:p>
            <a:r>
              <a:rPr lang="en-GB" dirty="0" smtClean="0"/>
              <a:t>Why is the word ‘gnaw’ and ‘still’ important?</a:t>
            </a:r>
          </a:p>
          <a:p>
            <a:r>
              <a:rPr lang="en-GB" dirty="0" smtClean="0"/>
              <a:t>__________________________________________</a:t>
            </a:r>
          </a:p>
          <a:p>
            <a:r>
              <a:rPr lang="en-GB" dirty="0" smtClean="0"/>
              <a:t>__________________________________________</a:t>
            </a:r>
          </a:p>
          <a:p>
            <a:r>
              <a:rPr lang="en-GB" dirty="0" smtClean="0"/>
              <a:t>Why does he use the religious image of God and his son Jesus at the end? </a:t>
            </a:r>
          </a:p>
          <a:p>
            <a:r>
              <a:rPr lang="en-GB" dirty="0" smtClean="0"/>
              <a:t>__________________________________________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88820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Follower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/>
              <a:t>My father worked with a horse-plough,</a:t>
            </a:r>
            <a:br>
              <a:rPr lang="en-GB" dirty="0"/>
            </a:br>
            <a:r>
              <a:rPr lang="en-GB" dirty="0"/>
              <a:t>His shoulders globed like a full sail strung</a:t>
            </a:r>
            <a:br>
              <a:rPr lang="en-GB" dirty="0"/>
            </a:br>
            <a:r>
              <a:rPr lang="en-GB" dirty="0"/>
              <a:t>Between the shafts and the furrow.</a:t>
            </a:r>
            <a:br>
              <a:rPr lang="en-GB" dirty="0"/>
            </a:br>
            <a:r>
              <a:rPr lang="en-GB" dirty="0"/>
              <a:t>The horse strained at his clicking tongue. </a:t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>An expert. He would set the wing</a:t>
            </a:r>
            <a:br>
              <a:rPr lang="en-GB" dirty="0"/>
            </a:br>
            <a:r>
              <a:rPr lang="en-GB" dirty="0"/>
              <a:t>And fit the bright steel-pointed sock.</a:t>
            </a:r>
            <a:br>
              <a:rPr lang="en-GB" dirty="0"/>
            </a:br>
            <a:r>
              <a:rPr lang="en-GB" dirty="0"/>
              <a:t>The sod rolled over without breaking.</a:t>
            </a:r>
            <a:br>
              <a:rPr lang="en-GB" dirty="0"/>
            </a:br>
            <a:r>
              <a:rPr lang="en-GB" dirty="0"/>
              <a:t>At the </a:t>
            </a:r>
            <a:r>
              <a:rPr lang="en-GB" dirty="0" err="1"/>
              <a:t>headrig</a:t>
            </a:r>
            <a:r>
              <a:rPr lang="en-GB" dirty="0"/>
              <a:t>, with a single pluck </a:t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>Of reins, the sweating team turned round</a:t>
            </a:r>
            <a:br>
              <a:rPr lang="en-GB" dirty="0"/>
            </a:br>
            <a:r>
              <a:rPr lang="en-GB" dirty="0"/>
              <a:t>And back into the land. His eye</a:t>
            </a:r>
            <a:br>
              <a:rPr lang="en-GB" dirty="0"/>
            </a:br>
            <a:r>
              <a:rPr lang="en-GB" dirty="0"/>
              <a:t>Narrowed and angled at the ground,</a:t>
            </a:r>
            <a:br>
              <a:rPr lang="en-GB" dirty="0"/>
            </a:br>
            <a:r>
              <a:rPr lang="en-GB" dirty="0"/>
              <a:t>Mapping the furrow exactly. </a:t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/>
              <a:t>I stumbled in his hob-nailed wake,</a:t>
            </a:r>
            <a:br>
              <a:rPr lang="en-GB" dirty="0"/>
            </a:br>
            <a:r>
              <a:rPr lang="en-GB" dirty="0"/>
              <a:t>Fell sometimes on the polished </a:t>
            </a:r>
            <a:r>
              <a:rPr lang="en-GB" dirty="0" smtClean="0"/>
              <a:t>sod;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Sometimes </a:t>
            </a:r>
            <a:r>
              <a:rPr lang="en-GB" dirty="0"/>
              <a:t>he rode me on his back</a:t>
            </a:r>
            <a:br>
              <a:rPr lang="en-GB" dirty="0"/>
            </a:br>
            <a:r>
              <a:rPr lang="en-GB" dirty="0"/>
              <a:t>Dipping and rising to his plod. </a:t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>I wanted to grow up and plough,</a:t>
            </a:r>
            <a:br>
              <a:rPr lang="en-GB" dirty="0"/>
            </a:br>
            <a:r>
              <a:rPr lang="en-GB" dirty="0"/>
              <a:t>To close one eye, stiffen my arm.</a:t>
            </a:r>
            <a:br>
              <a:rPr lang="en-GB" dirty="0"/>
            </a:br>
            <a:r>
              <a:rPr lang="en-GB" dirty="0"/>
              <a:t>All I ever did was follow</a:t>
            </a:r>
            <a:br>
              <a:rPr lang="en-GB" dirty="0"/>
            </a:br>
            <a:r>
              <a:rPr lang="en-GB" dirty="0"/>
              <a:t>In his broad shadow round the farm. </a:t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>I was a nuisance, tripping, falling,</a:t>
            </a:r>
            <a:br>
              <a:rPr lang="en-GB" dirty="0"/>
            </a:br>
            <a:r>
              <a:rPr lang="en-GB" dirty="0"/>
              <a:t>Yapping always. But today </a:t>
            </a:r>
            <a:br>
              <a:rPr lang="en-GB" dirty="0"/>
            </a:br>
            <a:r>
              <a:rPr lang="en-GB" dirty="0"/>
              <a:t>It is my father who keeps stumbling</a:t>
            </a:r>
            <a:br>
              <a:rPr lang="en-GB" dirty="0"/>
            </a:br>
            <a:r>
              <a:rPr lang="en-GB" dirty="0"/>
              <a:t>Behind me, and will not go away.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001000" y="161365"/>
            <a:ext cx="40879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Underline any words  / phrases you think are important</a:t>
            </a:r>
            <a:endParaRPr lang="en-GB" sz="2400" dirty="0"/>
          </a:p>
        </p:txBody>
      </p:sp>
      <p:sp>
        <p:nvSpPr>
          <p:cNvPr id="6" name="Rectangle 5"/>
          <p:cNvSpPr/>
          <p:nvPr/>
        </p:nvSpPr>
        <p:spPr>
          <a:xfrm>
            <a:off x="7826188" y="0"/>
            <a:ext cx="4365812" cy="98163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760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Follower – Structure recap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What does the title show about what’s happening to the Father? </a:t>
            </a:r>
          </a:p>
          <a:p>
            <a:r>
              <a:rPr lang="en-GB" dirty="0" smtClean="0"/>
              <a:t>_____________________________________________________</a:t>
            </a:r>
          </a:p>
          <a:p>
            <a:r>
              <a:rPr lang="en-GB" dirty="0" smtClean="0"/>
              <a:t>What narrative is the poem in and why? </a:t>
            </a:r>
          </a:p>
          <a:p>
            <a:r>
              <a:rPr lang="en-GB" dirty="0" smtClean="0"/>
              <a:t>_____________________________________________________</a:t>
            </a:r>
          </a:p>
          <a:p>
            <a:r>
              <a:rPr lang="en-GB" dirty="0" smtClean="0"/>
              <a:t>How does the steadiness of the stanzas + rhyme scheme show the Father’s relationship with son? </a:t>
            </a:r>
          </a:p>
          <a:p>
            <a:r>
              <a:rPr lang="en-GB" dirty="0" smtClean="0"/>
              <a:t>______________________________________________________</a:t>
            </a:r>
          </a:p>
          <a:p>
            <a:r>
              <a:rPr lang="en-GB" dirty="0" smtClean="0"/>
              <a:t>What does the end of the poem show about the Father? </a:t>
            </a:r>
          </a:p>
          <a:p>
            <a:r>
              <a:rPr lang="en-GB" dirty="0" smtClean="0"/>
              <a:t>______________________________________________________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94854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Method search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Find 3 lines about the Father – what do they tell us? </a:t>
            </a:r>
          </a:p>
          <a:p>
            <a:r>
              <a:rPr lang="en-GB" dirty="0" smtClean="0"/>
              <a:t>___________________________</a:t>
            </a:r>
          </a:p>
          <a:p>
            <a:r>
              <a:rPr lang="en-GB" dirty="0" smtClean="0"/>
              <a:t>Tells us _________________________________________________</a:t>
            </a:r>
          </a:p>
          <a:p>
            <a:r>
              <a:rPr lang="en-GB" dirty="0" smtClean="0"/>
              <a:t>___________________________</a:t>
            </a:r>
          </a:p>
          <a:p>
            <a:r>
              <a:rPr lang="en-GB" dirty="0" smtClean="0"/>
              <a:t>Tells us ________________________________________________</a:t>
            </a:r>
          </a:p>
          <a:p>
            <a:r>
              <a:rPr lang="en-GB" dirty="0" smtClean="0"/>
              <a:t>__________________________</a:t>
            </a:r>
          </a:p>
          <a:p>
            <a:r>
              <a:rPr lang="en-GB" dirty="0" smtClean="0"/>
              <a:t>Tells us _________________________________________________</a:t>
            </a:r>
          </a:p>
          <a:p>
            <a:r>
              <a:rPr lang="en-GB" dirty="0" smtClean="0"/>
              <a:t>What is our overall view of the Father? </a:t>
            </a:r>
          </a:p>
          <a:p>
            <a:r>
              <a:rPr lang="en-GB" dirty="0" smtClean="0"/>
              <a:t>________________________________________________________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98214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1361</Words>
  <Application>Microsoft Office PowerPoint</Application>
  <PresentationFormat>Widescreen</PresentationFormat>
  <Paragraphs>211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Office Theme</vt:lpstr>
      <vt:lpstr>PowerPoint Presentation</vt:lpstr>
      <vt:lpstr>Role of Fathers </vt:lpstr>
      <vt:lpstr>Walking Away </vt:lpstr>
      <vt:lpstr>Walking Away – Structure recap</vt:lpstr>
      <vt:lpstr>Method search ………..</vt:lpstr>
      <vt:lpstr>Method search </vt:lpstr>
      <vt:lpstr>Follower</vt:lpstr>
      <vt:lpstr>Follower – Structure recap</vt:lpstr>
      <vt:lpstr>Method search </vt:lpstr>
      <vt:lpstr>Method search </vt:lpstr>
      <vt:lpstr>Unseens </vt:lpstr>
      <vt:lpstr>PowerPoint Presentation</vt:lpstr>
      <vt:lpstr>Picking your quotes </vt:lpstr>
      <vt:lpstr>Back to Section B – Anthology </vt:lpstr>
      <vt:lpstr>Write up your intro </vt:lpstr>
      <vt:lpstr>Structure </vt:lpstr>
      <vt:lpstr>Language </vt:lpstr>
      <vt:lpstr>Ending the essay </vt:lpstr>
      <vt:lpstr>Finishing checks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natalie</dc:creator>
  <cp:lastModifiedBy>natalie abraham</cp:lastModifiedBy>
  <cp:revision>14</cp:revision>
  <dcterms:created xsi:type="dcterms:W3CDTF">2017-01-30T19:00:54Z</dcterms:created>
  <dcterms:modified xsi:type="dcterms:W3CDTF">2022-11-06T11:06:34Z</dcterms:modified>
</cp:coreProperties>
</file>