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5" r:id="rId15"/>
    <p:sldId id="271" r:id="rId16"/>
    <p:sldId id="273" r:id="rId17"/>
    <p:sldId id="274" r:id="rId18"/>
    <p:sldId id="276" r:id="rId19"/>
    <p:sldId id="277" r:id="rId20"/>
    <p:sldId id="278" r:id="rId21"/>
    <p:sldId id="284" r:id="rId22"/>
    <p:sldId id="285" r:id="rId23"/>
    <p:sldId id="279" r:id="rId24"/>
    <p:sldId id="280" r:id="rId25"/>
    <p:sldId id="281" r:id="rId26"/>
    <p:sldId id="282" r:id="rId27"/>
    <p:sldId id="283" r:id="rId28"/>
    <p:sldId id="286" r:id="rId29"/>
    <p:sldId id="287" r:id="rId30"/>
    <p:sldId id="288" r:id="rId31"/>
    <p:sldId id="289" r:id="rId32"/>
    <p:sldId id="290"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71" d="100"/>
          <a:sy n="71" d="100"/>
        </p:scale>
        <p:origin x="4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1D94366-3135-414D-9AA2-31E13F43BA96}"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1D98A-EA7B-44F5-ACF3-585D8D7C753B}" type="slidenum">
              <a:rPr lang="en-GB" smtClean="0"/>
              <a:t>‹#›</a:t>
            </a:fld>
            <a:endParaRPr lang="en-GB"/>
          </a:p>
        </p:txBody>
      </p:sp>
    </p:spTree>
    <p:extLst>
      <p:ext uri="{BB962C8B-B14F-4D97-AF65-F5344CB8AC3E}">
        <p14:creationId xmlns:p14="http://schemas.microsoft.com/office/powerpoint/2010/main" val="2912303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1D94366-3135-414D-9AA2-31E13F43BA96}"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1D98A-EA7B-44F5-ACF3-585D8D7C753B}" type="slidenum">
              <a:rPr lang="en-GB" smtClean="0"/>
              <a:t>‹#›</a:t>
            </a:fld>
            <a:endParaRPr lang="en-GB"/>
          </a:p>
        </p:txBody>
      </p:sp>
    </p:spTree>
    <p:extLst>
      <p:ext uri="{BB962C8B-B14F-4D97-AF65-F5344CB8AC3E}">
        <p14:creationId xmlns:p14="http://schemas.microsoft.com/office/powerpoint/2010/main" val="3243770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1D94366-3135-414D-9AA2-31E13F43BA96}"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1D98A-EA7B-44F5-ACF3-585D8D7C753B}" type="slidenum">
              <a:rPr lang="en-GB" smtClean="0"/>
              <a:t>‹#›</a:t>
            </a:fld>
            <a:endParaRPr lang="en-GB"/>
          </a:p>
        </p:txBody>
      </p:sp>
    </p:spTree>
    <p:extLst>
      <p:ext uri="{BB962C8B-B14F-4D97-AF65-F5344CB8AC3E}">
        <p14:creationId xmlns:p14="http://schemas.microsoft.com/office/powerpoint/2010/main" val="2455513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1D94366-3135-414D-9AA2-31E13F43BA96}"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1D98A-EA7B-44F5-ACF3-585D8D7C753B}" type="slidenum">
              <a:rPr lang="en-GB" smtClean="0"/>
              <a:t>‹#›</a:t>
            </a:fld>
            <a:endParaRPr lang="en-GB"/>
          </a:p>
        </p:txBody>
      </p:sp>
    </p:spTree>
    <p:extLst>
      <p:ext uri="{BB962C8B-B14F-4D97-AF65-F5344CB8AC3E}">
        <p14:creationId xmlns:p14="http://schemas.microsoft.com/office/powerpoint/2010/main" val="1815137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D94366-3135-414D-9AA2-31E13F43BA96}"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1D98A-EA7B-44F5-ACF3-585D8D7C753B}" type="slidenum">
              <a:rPr lang="en-GB" smtClean="0"/>
              <a:t>‹#›</a:t>
            </a:fld>
            <a:endParaRPr lang="en-GB"/>
          </a:p>
        </p:txBody>
      </p:sp>
    </p:spTree>
    <p:extLst>
      <p:ext uri="{BB962C8B-B14F-4D97-AF65-F5344CB8AC3E}">
        <p14:creationId xmlns:p14="http://schemas.microsoft.com/office/powerpoint/2010/main" val="2019347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1D94366-3135-414D-9AA2-31E13F43BA96}" type="datetimeFigureOut">
              <a:rPr lang="en-GB" smtClean="0"/>
              <a:t>06/11/2022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61D98A-EA7B-44F5-ACF3-585D8D7C753B}" type="slidenum">
              <a:rPr lang="en-GB" smtClean="0"/>
              <a:t>‹#›</a:t>
            </a:fld>
            <a:endParaRPr lang="en-GB"/>
          </a:p>
        </p:txBody>
      </p:sp>
    </p:spTree>
    <p:extLst>
      <p:ext uri="{BB962C8B-B14F-4D97-AF65-F5344CB8AC3E}">
        <p14:creationId xmlns:p14="http://schemas.microsoft.com/office/powerpoint/2010/main" val="2115948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1D94366-3135-414D-9AA2-31E13F43BA96}" type="datetimeFigureOut">
              <a:rPr lang="en-GB" smtClean="0"/>
              <a:t>06/11/2022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961D98A-EA7B-44F5-ACF3-585D8D7C753B}" type="slidenum">
              <a:rPr lang="en-GB" smtClean="0"/>
              <a:t>‹#›</a:t>
            </a:fld>
            <a:endParaRPr lang="en-GB"/>
          </a:p>
        </p:txBody>
      </p:sp>
    </p:spTree>
    <p:extLst>
      <p:ext uri="{BB962C8B-B14F-4D97-AF65-F5344CB8AC3E}">
        <p14:creationId xmlns:p14="http://schemas.microsoft.com/office/powerpoint/2010/main" val="3634369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1D94366-3135-414D-9AA2-31E13F43BA96}" type="datetimeFigureOut">
              <a:rPr lang="en-GB" smtClean="0"/>
              <a:t>06/11/2022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961D98A-EA7B-44F5-ACF3-585D8D7C753B}" type="slidenum">
              <a:rPr lang="en-GB" smtClean="0"/>
              <a:t>‹#›</a:t>
            </a:fld>
            <a:endParaRPr lang="en-GB"/>
          </a:p>
        </p:txBody>
      </p:sp>
    </p:spTree>
    <p:extLst>
      <p:ext uri="{BB962C8B-B14F-4D97-AF65-F5344CB8AC3E}">
        <p14:creationId xmlns:p14="http://schemas.microsoft.com/office/powerpoint/2010/main" val="1175204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D94366-3135-414D-9AA2-31E13F43BA96}" type="datetimeFigureOut">
              <a:rPr lang="en-GB" smtClean="0"/>
              <a:t>06/11/2022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961D98A-EA7B-44F5-ACF3-585D8D7C753B}" type="slidenum">
              <a:rPr lang="en-GB" smtClean="0"/>
              <a:t>‹#›</a:t>
            </a:fld>
            <a:endParaRPr lang="en-GB"/>
          </a:p>
        </p:txBody>
      </p:sp>
    </p:spTree>
    <p:extLst>
      <p:ext uri="{BB962C8B-B14F-4D97-AF65-F5344CB8AC3E}">
        <p14:creationId xmlns:p14="http://schemas.microsoft.com/office/powerpoint/2010/main" val="1278654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D94366-3135-414D-9AA2-31E13F43BA96}" type="datetimeFigureOut">
              <a:rPr lang="en-GB" smtClean="0"/>
              <a:t>06/11/2022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61D98A-EA7B-44F5-ACF3-585D8D7C753B}" type="slidenum">
              <a:rPr lang="en-GB" smtClean="0"/>
              <a:t>‹#›</a:t>
            </a:fld>
            <a:endParaRPr lang="en-GB"/>
          </a:p>
        </p:txBody>
      </p:sp>
    </p:spTree>
    <p:extLst>
      <p:ext uri="{BB962C8B-B14F-4D97-AF65-F5344CB8AC3E}">
        <p14:creationId xmlns:p14="http://schemas.microsoft.com/office/powerpoint/2010/main" val="753093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D94366-3135-414D-9AA2-31E13F43BA96}" type="datetimeFigureOut">
              <a:rPr lang="en-GB" smtClean="0"/>
              <a:t>06/11/2022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61D98A-EA7B-44F5-ACF3-585D8D7C753B}" type="slidenum">
              <a:rPr lang="en-GB" smtClean="0"/>
              <a:t>‹#›</a:t>
            </a:fld>
            <a:endParaRPr lang="en-GB"/>
          </a:p>
        </p:txBody>
      </p:sp>
    </p:spTree>
    <p:extLst>
      <p:ext uri="{BB962C8B-B14F-4D97-AF65-F5344CB8AC3E}">
        <p14:creationId xmlns:p14="http://schemas.microsoft.com/office/powerpoint/2010/main" val="2203984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D94366-3135-414D-9AA2-31E13F43BA96}" type="datetimeFigureOut">
              <a:rPr lang="en-GB" smtClean="0"/>
              <a:t>06/11/2022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61D98A-EA7B-44F5-ACF3-585D8D7C753B}" type="slidenum">
              <a:rPr lang="en-GB" smtClean="0"/>
              <a:t>‹#›</a:t>
            </a:fld>
            <a:endParaRPr lang="en-GB"/>
          </a:p>
        </p:txBody>
      </p:sp>
    </p:spTree>
    <p:extLst>
      <p:ext uri="{BB962C8B-B14F-4D97-AF65-F5344CB8AC3E}">
        <p14:creationId xmlns:p14="http://schemas.microsoft.com/office/powerpoint/2010/main" val="31438775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Microsoft_Word_Document1.docx"/></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package" Target="../embeddings/Microsoft_Word_Document2.docx"/></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package" Target="../embeddings/Microsoft_Word_Document3.docx"/></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77464" y="1294825"/>
            <a:ext cx="3799267" cy="1015663"/>
          </a:xfrm>
          <a:prstGeom prst="rect">
            <a:avLst/>
          </a:prstGeom>
          <a:noFill/>
        </p:spPr>
        <p:txBody>
          <a:bodyPr wrap="square" rtlCol="0">
            <a:spAutoFit/>
          </a:bodyPr>
          <a:lstStyle/>
          <a:p>
            <a:r>
              <a:rPr lang="en-GB" sz="2000" i="1" dirty="0" smtClean="0"/>
              <a:t>Work through the activities here to help you be able to address this question. </a:t>
            </a:r>
            <a:endParaRPr lang="en-GB" sz="2000" i="1" dirty="0"/>
          </a:p>
        </p:txBody>
      </p:sp>
      <p:sp>
        <p:nvSpPr>
          <p:cNvPr id="3" name="TextBox 2"/>
          <p:cNvSpPr txBox="1"/>
          <p:nvPr/>
        </p:nvSpPr>
        <p:spPr>
          <a:xfrm>
            <a:off x="1261242" y="212768"/>
            <a:ext cx="8555112" cy="923330"/>
          </a:xfrm>
          <a:prstGeom prst="rect">
            <a:avLst/>
          </a:prstGeom>
          <a:noFill/>
        </p:spPr>
        <p:txBody>
          <a:bodyPr wrap="square" rtlCol="0">
            <a:spAutoFit/>
          </a:bodyPr>
          <a:lstStyle/>
          <a:p>
            <a:pPr algn="ctr"/>
            <a:r>
              <a:rPr lang="en-GB" sz="5400" dirty="0" smtClean="0"/>
              <a:t>Literature Revision  </a:t>
            </a:r>
          </a:p>
        </p:txBody>
      </p:sp>
      <p:sp>
        <p:nvSpPr>
          <p:cNvPr id="7" name="Rectangle 6"/>
          <p:cNvSpPr/>
          <p:nvPr/>
        </p:nvSpPr>
        <p:spPr>
          <a:xfrm>
            <a:off x="3976731" y="3281838"/>
            <a:ext cx="4836194" cy="17158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p:cNvPicPr>
            <a:picLocks noChangeAspect="1"/>
          </p:cNvPicPr>
          <p:nvPr/>
        </p:nvPicPr>
        <p:blipFill>
          <a:blip r:embed="rId2"/>
          <a:stretch>
            <a:fillRect/>
          </a:stretch>
        </p:blipFill>
        <p:spPr>
          <a:xfrm>
            <a:off x="9256274" y="377887"/>
            <a:ext cx="2461243" cy="2757779"/>
          </a:xfrm>
          <a:prstGeom prst="rect">
            <a:avLst/>
          </a:prstGeom>
        </p:spPr>
      </p:pic>
      <p:sp>
        <p:nvSpPr>
          <p:cNvPr id="12" name="Rounded Rectangle 11"/>
          <p:cNvSpPr/>
          <p:nvPr/>
        </p:nvSpPr>
        <p:spPr>
          <a:xfrm>
            <a:off x="0" y="1186445"/>
            <a:ext cx="3993776" cy="118311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2077097" y="3281838"/>
            <a:ext cx="8694776" cy="1569660"/>
          </a:xfrm>
          <a:prstGeom prst="rect">
            <a:avLst/>
          </a:prstGeom>
          <a:noFill/>
        </p:spPr>
        <p:txBody>
          <a:bodyPr wrap="square" rtlCol="0">
            <a:spAutoFit/>
          </a:bodyPr>
          <a:lstStyle/>
          <a:p>
            <a:pPr algn="ctr"/>
            <a:r>
              <a:rPr lang="en-GB" sz="3200" dirty="0" smtClean="0"/>
              <a:t>Macbeth </a:t>
            </a:r>
          </a:p>
          <a:p>
            <a:pPr algn="ctr"/>
            <a:r>
              <a:rPr lang="en-GB" sz="3200" dirty="0" smtClean="0"/>
              <a:t>A Sign of Four </a:t>
            </a:r>
          </a:p>
          <a:p>
            <a:pPr algn="ctr"/>
            <a:r>
              <a:rPr lang="en-GB" sz="3200" dirty="0" smtClean="0"/>
              <a:t>Revision + extract practice </a:t>
            </a:r>
            <a:endParaRPr lang="en-GB" sz="3200" dirty="0"/>
          </a:p>
        </p:txBody>
      </p:sp>
      <p:pic>
        <p:nvPicPr>
          <p:cNvPr id="2" name="Picture 1"/>
          <p:cNvPicPr>
            <a:picLocks noChangeAspect="1"/>
          </p:cNvPicPr>
          <p:nvPr/>
        </p:nvPicPr>
        <p:blipFill>
          <a:blip r:embed="rId3"/>
          <a:stretch>
            <a:fillRect/>
          </a:stretch>
        </p:blipFill>
        <p:spPr>
          <a:xfrm>
            <a:off x="8686945" y="4851498"/>
            <a:ext cx="3330117" cy="1864866"/>
          </a:xfrm>
          <a:prstGeom prst="rect">
            <a:avLst/>
          </a:prstGeom>
        </p:spPr>
      </p:pic>
    </p:spTree>
    <p:extLst>
      <p:ext uri="{BB962C8B-B14F-4D97-AF65-F5344CB8AC3E}">
        <p14:creationId xmlns:p14="http://schemas.microsoft.com/office/powerpoint/2010/main" val="889110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Macbeth + Banquo – contrasts</a:t>
            </a:r>
            <a:endParaRPr lang="en-GB" dirty="0"/>
          </a:p>
        </p:txBody>
      </p:sp>
      <p:sp>
        <p:nvSpPr>
          <p:cNvPr id="6" name="Content Placeholder 5"/>
          <p:cNvSpPr>
            <a:spLocks noGrp="1"/>
          </p:cNvSpPr>
          <p:nvPr>
            <p:ph idx="1"/>
          </p:nvPr>
        </p:nvSpPr>
        <p:spPr/>
        <p:txBody>
          <a:bodyPr/>
          <a:lstStyle/>
          <a:p>
            <a:r>
              <a:rPr lang="en-GB" dirty="0" smtClean="0"/>
              <a:t>HOW do we see contrasts between these 2 characters? </a:t>
            </a:r>
          </a:p>
          <a:p>
            <a:endParaRPr lang="en-GB" dirty="0"/>
          </a:p>
          <a:p>
            <a:r>
              <a:rPr lang="en-GB" dirty="0" smtClean="0"/>
              <a:t>Reactions to witches -________________________________________________________________________________________________________________</a:t>
            </a:r>
          </a:p>
          <a:p>
            <a:r>
              <a:rPr lang="en-GB" dirty="0" smtClean="0"/>
              <a:t>Reactions to Duncan’s death – </a:t>
            </a:r>
          </a:p>
          <a:p>
            <a:r>
              <a:rPr lang="en-GB" dirty="0" smtClean="0"/>
              <a:t>________________________________________________________________________________________________________________</a:t>
            </a:r>
            <a:endParaRPr lang="en-GB" dirty="0"/>
          </a:p>
        </p:txBody>
      </p:sp>
    </p:spTree>
    <p:extLst>
      <p:ext uri="{BB962C8B-B14F-4D97-AF65-F5344CB8AC3E}">
        <p14:creationId xmlns:p14="http://schemas.microsoft.com/office/powerpoint/2010/main" val="3877051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p:cNvGraphicFramePr>
            <a:graphicFrameLocks noChangeAspect="1"/>
          </p:cNvGraphicFramePr>
          <p:nvPr>
            <p:extLst>
              <p:ext uri="{D42A27DB-BD31-4B8C-83A1-F6EECF244321}">
                <p14:modId xmlns:p14="http://schemas.microsoft.com/office/powerpoint/2010/main" val="1521443635"/>
              </p:ext>
            </p:extLst>
          </p:nvPr>
        </p:nvGraphicFramePr>
        <p:xfrm>
          <a:off x="303815" y="365125"/>
          <a:ext cx="5986626" cy="6546387"/>
        </p:xfrm>
        <a:graphic>
          <a:graphicData uri="http://schemas.openxmlformats.org/presentationml/2006/ole">
            <mc:AlternateContent xmlns:mc="http://schemas.openxmlformats.org/markup-compatibility/2006">
              <mc:Choice xmlns:v="urn:schemas-microsoft-com:vml" Requires="v">
                <p:oleObj spid="_x0000_s1030" name="Document" r:id="rId4" imgW="5717562" imgH="8518194" progId="Word.Document.12">
                  <p:embed/>
                </p:oleObj>
              </mc:Choice>
              <mc:Fallback>
                <p:oleObj name="Document" r:id="rId4" imgW="5717562" imgH="8518194" progId="Word.Document.12">
                  <p:embed/>
                  <p:pic>
                    <p:nvPicPr>
                      <p:cNvPr id="0" name=""/>
                      <p:cNvPicPr/>
                      <p:nvPr/>
                    </p:nvPicPr>
                    <p:blipFill>
                      <a:blip r:embed="rId5"/>
                      <a:stretch>
                        <a:fillRect/>
                      </a:stretch>
                    </p:blipFill>
                    <p:spPr>
                      <a:xfrm>
                        <a:off x="303815" y="365125"/>
                        <a:ext cx="5986626" cy="6546387"/>
                      </a:xfrm>
                      <a:prstGeom prst="rect">
                        <a:avLst/>
                      </a:prstGeom>
                    </p:spPr>
                  </p:pic>
                </p:oleObj>
              </mc:Fallback>
            </mc:AlternateContent>
          </a:graphicData>
        </a:graphic>
      </p:graphicFrame>
      <p:sp>
        <p:nvSpPr>
          <p:cNvPr id="6" name="TextBox 5"/>
          <p:cNvSpPr txBox="1"/>
          <p:nvPr/>
        </p:nvSpPr>
        <p:spPr>
          <a:xfrm>
            <a:off x="6400800" y="180459"/>
            <a:ext cx="4934607" cy="11726287"/>
          </a:xfrm>
          <a:prstGeom prst="rect">
            <a:avLst/>
          </a:prstGeom>
          <a:noFill/>
        </p:spPr>
        <p:txBody>
          <a:bodyPr wrap="square" rtlCol="0">
            <a:spAutoFit/>
          </a:bodyPr>
          <a:lstStyle/>
          <a:p>
            <a:r>
              <a:rPr lang="en-GB" b="1" u="sng" dirty="0" smtClean="0"/>
              <a:t>How is the role of Kings presented in this extract?</a:t>
            </a:r>
          </a:p>
          <a:p>
            <a:endParaRPr lang="en-GB" b="1" u="sng" dirty="0"/>
          </a:p>
          <a:p>
            <a:endParaRPr lang="en-GB" dirty="0" smtClean="0"/>
          </a:p>
          <a:p>
            <a:r>
              <a:rPr lang="en-GB" dirty="0" smtClean="0"/>
              <a:t>Pick out quotes which show </a:t>
            </a:r>
          </a:p>
          <a:p>
            <a:r>
              <a:rPr lang="en-GB" dirty="0" smtClean="0"/>
              <a:t>-Rightful king </a:t>
            </a:r>
          </a:p>
          <a:p>
            <a:r>
              <a:rPr lang="en-GB" dirty="0" smtClean="0"/>
              <a:t>-Macbeth going against this </a:t>
            </a:r>
          </a:p>
          <a:p>
            <a:endParaRPr lang="en-GB" dirty="0"/>
          </a:p>
          <a:p>
            <a:endParaRPr lang="en-GB" dirty="0" smtClean="0"/>
          </a:p>
          <a:p>
            <a:r>
              <a:rPr lang="en-GB" dirty="0" smtClean="0"/>
              <a:t>How would you link in </a:t>
            </a:r>
          </a:p>
          <a:p>
            <a:r>
              <a:rPr lang="en-GB" dirty="0" smtClean="0"/>
              <a:t>Other points about rightful King? </a:t>
            </a:r>
          </a:p>
          <a:p>
            <a:r>
              <a:rPr lang="en-GB" dirty="0" smtClean="0"/>
              <a:t>___________________________________________________________________________________________________________________________</a:t>
            </a:r>
          </a:p>
          <a:p>
            <a:endParaRPr lang="en-GB" dirty="0"/>
          </a:p>
          <a:p>
            <a:r>
              <a:rPr lang="en-GB" dirty="0" smtClean="0"/>
              <a:t>Other points for natural order broken? </a:t>
            </a:r>
          </a:p>
          <a:p>
            <a:r>
              <a:rPr lang="en-GB" dirty="0" smtClean="0"/>
              <a:t>___________________________________________________________________________________________________________________________</a:t>
            </a:r>
          </a:p>
          <a:p>
            <a:endParaRPr lang="en-GB" dirty="0"/>
          </a:p>
          <a:p>
            <a:r>
              <a:rPr lang="en-GB" dirty="0" smtClean="0"/>
              <a:t>Other points for betrayal + deceit?</a:t>
            </a:r>
          </a:p>
          <a:p>
            <a:r>
              <a:rPr lang="en-GB" dirty="0" smtClean="0"/>
              <a:t>___________________________________________________________________________________________________________________________ </a:t>
            </a:r>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r>
              <a:rPr lang="en-GB" dirty="0" smtClean="0"/>
              <a:t> </a:t>
            </a:r>
            <a:endParaRPr lang="en-GB" dirty="0"/>
          </a:p>
        </p:txBody>
      </p:sp>
    </p:spTree>
    <p:extLst>
      <p:ext uri="{BB962C8B-B14F-4D97-AF65-F5344CB8AC3E}">
        <p14:creationId xmlns:p14="http://schemas.microsoft.com/office/powerpoint/2010/main" val="3905321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738648" y="180459"/>
            <a:ext cx="6211614" cy="12003286"/>
          </a:xfrm>
          <a:prstGeom prst="rect">
            <a:avLst/>
          </a:prstGeom>
          <a:noFill/>
        </p:spPr>
        <p:txBody>
          <a:bodyPr wrap="square" rtlCol="0">
            <a:spAutoFit/>
          </a:bodyPr>
          <a:lstStyle/>
          <a:p>
            <a:r>
              <a:rPr lang="en-GB" b="1" u="sng" dirty="0" smtClean="0"/>
              <a:t>How is the role of Lady Macbeth presented? </a:t>
            </a:r>
            <a:endParaRPr lang="en-GB" dirty="0" smtClean="0"/>
          </a:p>
          <a:p>
            <a:r>
              <a:rPr lang="en-GB" dirty="0" smtClean="0"/>
              <a:t>Pick out quotes which show </a:t>
            </a:r>
          </a:p>
          <a:p>
            <a:r>
              <a:rPr lang="en-GB" dirty="0" smtClean="0"/>
              <a:t>-death (contrast women = life) </a:t>
            </a:r>
          </a:p>
          <a:p>
            <a:r>
              <a:rPr lang="en-GB" dirty="0" smtClean="0"/>
              <a:t>-unnatural</a:t>
            </a:r>
          </a:p>
          <a:p>
            <a:r>
              <a:rPr lang="en-GB" dirty="0" smtClean="0"/>
              <a:t>-defeminising </a:t>
            </a:r>
          </a:p>
          <a:p>
            <a:r>
              <a:rPr lang="en-GB" dirty="0" smtClean="0"/>
              <a:t>-evil images  </a:t>
            </a:r>
          </a:p>
          <a:p>
            <a:endParaRPr lang="en-GB" dirty="0" smtClean="0"/>
          </a:p>
          <a:p>
            <a:r>
              <a:rPr lang="en-GB" dirty="0" smtClean="0"/>
              <a:t>How would you link in </a:t>
            </a:r>
          </a:p>
          <a:p>
            <a:r>
              <a:rPr lang="en-GB" dirty="0" smtClean="0"/>
              <a:t>Other times she act unnaturally  </a:t>
            </a:r>
          </a:p>
          <a:p>
            <a:r>
              <a:rPr lang="en-GB" dirty="0" smtClean="0"/>
              <a:t>____________________________________________________________________________________________________________________________________________________________</a:t>
            </a:r>
          </a:p>
          <a:p>
            <a:endParaRPr lang="en-GB" dirty="0"/>
          </a:p>
          <a:p>
            <a:r>
              <a:rPr lang="en-GB" dirty="0" smtClean="0"/>
              <a:t>Other times she takes control </a:t>
            </a:r>
          </a:p>
          <a:p>
            <a:r>
              <a:rPr lang="en-GB" dirty="0" smtClean="0"/>
              <a:t>____________________________________________________________________________________________________________________________________________________________</a:t>
            </a:r>
          </a:p>
          <a:p>
            <a:endParaRPr lang="en-GB" dirty="0"/>
          </a:p>
          <a:p>
            <a:r>
              <a:rPr lang="en-GB" dirty="0" smtClean="0"/>
              <a:t>Her loss of control </a:t>
            </a:r>
          </a:p>
          <a:p>
            <a:r>
              <a:rPr lang="en-GB" dirty="0" smtClean="0"/>
              <a:t>________________________________________________________________________________________________________</a:t>
            </a:r>
          </a:p>
          <a:p>
            <a:r>
              <a:rPr lang="en-GB" dirty="0" smtClean="0"/>
              <a:t>Compare/contrast to other women</a:t>
            </a:r>
          </a:p>
          <a:p>
            <a:r>
              <a:rPr lang="en-GB" dirty="0" smtClean="0"/>
              <a:t>________________________________________________________________________________________________________</a:t>
            </a:r>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r>
              <a:rPr lang="en-GB" dirty="0" smtClean="0"/>
              <a:t> </a:t>
            </a:r>
            <a:endParaRPr lang="en-GB" dirty="0"/>
          </a:p>
        </p:txBody>
      </p:sp>
      <p:graphicFrame>
        <p:nvGraphicFramePr>
          <p:cNvPr id="2" name="Object 1"/>
          <p:cNvGraphicFramePr>
            <a:graphicFrameLocks noChangeAspect="1"/>
          </p:cNvGraphicFramePr>
          <p:nvPr>
            <p:extLst>
              <p:ext uri="{D42A27DB-BD31-4B8C-83A1-F6EECF244321}">
                <p14:modId xmlns:p14="http://schemas.microsoft.com/office/powerpoint/2010/main" val="2345523702"/>
              </p:ext>
            </p:extLst>
          </p:nvPr>
        </p:nvGraphicFramePr>
        <p:xfrm>
          <a:off x="148624" y="180459"/>
          <a:ext cx="5463900" cy="6356925"/>
        </p:xfrm>
        <a:graphic>
          <a:graphicData uri="http://schemas.openxmlformats.org/presentationml/2006/ole">
            <mc:AlternateContent xmlns:mc="http://schemas.openxmlformats.org/markup-compatibility/2006">
              <mc:Choice xmlns:v="urn:schemas-microsoft-com:vml" Requires="v">
                <p:oleObj spid="_x0000_s2054" name="Document" r:id="rId4" imgW="5717562" imgH="7214558" progId="Word.Document.12">
                  <p:embed/>
                </p:oleObj>
              </mc:Choice>
              <mc:Fallback>
                <p:oleObj name="Document" r:id="rId4" imgW="5717562" imgH="7214558" progId="Word.Document.12">
                  <p:embed/>
                  <p:pic>
                    <p:nvPicPr>
                      <p:cNvPr id="0" name=""/>
                      <p:cNvPicPr/>
                      <p:nvPr/>
                    </p:nvPicPr>
                    <p:blipFill>
                      <a:blip r:embed="rId5"/>
                      <a:stretch>
                        <a:fillRect/>
                      </a:stretch>
                    </p:blipFill>
                    <p:spPr>
                      <a:xfrm>
                        <a:off x="148624" y="180459"/>
                        <a:ext cx="5463900" cy="6356925"/>
                      </a:xfrm>
                      <a:prstGeom prst="rect">
                        <a:avLst/>
                      </a:prstGeom>
                    </p:spPr>
                  </p:pic>
                </p:oleObj>
              </mc:Fallback>
            </mc:AlternateContent>
          </a:graphicData>
        </a:graphic>
      </p:graphicFrame>
    </p:spTree>
    <p:extLst>
      <p:ext uri="{BB962C8B-B14F-4D97-AF65-F5344CB8AC3E}">
        <p14:creationId xmlns:p14="http://schemas.microsoft.com/office/powerpoint/2010/main" val="35256781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738648" y="180459"/>
            <a:ext cx="6211614" cy="11449288"/>
          </a:xfrm>
          <a:prstGeom prst="rect">
            <a:avLst/>
          </a:prstGeom>
          <a:noFill/>
        </p:spPr>
        <p:txBody>
          <a:bodyPr wrap="square" rtlCol="0">
            <a:spAutoFit/>
          </a:bodyPr>
          <a:lstStyle/>
          <a:p>
            <a:r>
              <a:rPr lang="en-GB" b="1" u="sng" dirty="0" smtClean="0"/>
              <a:t>How is the changing relationship presented between M + LM?</a:t>
            </a:r>
            <a:endParaRPr lang="en-GB" dirty="0" smtClean="0"/>
          </a:p>
          <a:p>
            <a:r>
              <a:rPr lang="en-GB" dirty="0" smtClean="0"/>
              <a:t>Pick out quotes which show </a:t>
            </a:r>
          </a:p>
          <a:p>
            <a:r>
              <a:rPr lang="en-GB" dirty="0" smtClean="0"/>
              <a:t>-deception</a:t>
            </a:r>
          </a:p>
          <a:p>
            <a:r>
              <a:rPr lang="en-GB" dirty="0" smtClean="0"/>
              <a:t>-some affection between couple </a:t>
            </a:r>
          </a:p>
          <a:p>
            <a:r>
              <a:rPr lang="en-GB" dirty="0" smtClean="0"/>
              <a:t>-evil/ negative / dark images   </a:t>
            </a:r>
          </a:p>
          <a:p>
            <a:endParaRPr lang="en-GB" dirty="0" smtClean="0"/>
          </a:p>
          <a:p>
            <a:r>
              <a:rPr lang="en-GB" dirty="0" smtClean="0"/>
              <a:t>How would you link in </a:t>
            </a:r>
          </a:p>
          <a:p>
            <a:r>
              <a:rPr lang="en-GB" dirty="0" smtClean="0"/>
              <a:t>Other times characters act false </a:t>
            </a:r>
          </a:p>
          <a:p>
            <a:r>
              <a:rPr lang="en-GB" dirty="0" smtClean="0"/>
              <a:t>____________________________________________________________________________________________________________________________________________________________</a:t>
            </a:r>
          </a:p>
          <a:p>
            <a:endParaRPr lang="en-GB" dirty="0"/>
          </a:p>
          <a:p>
            <a:r>
              <a:rPr lang="en-GB" dirty="0" smtClean="0"/>
              <a:t>Other use of light / dark imagery</a:t>
            </a:r>
          </a:p>
          <a:p>
            <a:r>
              <a:rPr lang="en-GB" dirty="0" smtClean="0"/>
              <a:t>____________________________________________________________________________________________________________________________________________________________</a:t>
            </a:r>
          </a:p>
          <a:p>
            <a:r>
              <a:rPr lang="en-GB" dirty="0" smtClean="0"/>
              <a:t>Lady Macbeth in control </a:t>
            </a:r>
          </a:p>
          <a:p>
            <a:r>
              <a:rPr lang="en-GB" dirty="0" smtClean="0"/>
              <a:t>________________________________________________________________________________________________________</a:t>
            </a:r>
          </a:p>
          <a:p>
            <a:r>
              <a:rPr lang="en-GB" dirty="0" smtClean="0"/>
              <a:t>Macbeth in control </a:t>
            </a:r>
          </a:p>
          <a:p>
            <a:r>
              <a:rPr lang="en-GB" dirty="0" smtClean="0"/>
              <a:t>________________________________________________________________________________________________________</a:t>
            </a:r>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r>
              <a:rPr lang="en-GB" dirty="0" smtClean="0"/>
              <a:t> </a:t>
            </a:r>
            <a:endParaRPr lang="en-GB" dirty="0"/>
          </a:p>
        </p:txBody>
      </p:sp>
      <p:graphicFrame>
        <p:nvGraphicFramePr>
          <p:cNvPr id="3" name="Object 2"/>
          <p:cNvGraphicFramePr>
            <a:graphicFrameLocks noChangeAspect="1"/>
          </p:cNvGraphicFramePr>
          <p:nvPr>
            <p:extLst>
              <p:ext uri="{D42A27DB-BD31-4B8C-83A1-F6EECF244321}">
                <p14:modId xmlns:p14="http://schemas.microsoft.com/office/powerpoint/2010/main" val="1193880544"/>
              </p:ext>
            </p:extLst>
          </p:nvPr>
        </p:nvGraphicFramePr>
        <p:xfrm>
          <a:off x="525244" y="180459"/>
          <a:ext cx="5718175" cy="6562725"/>
        </p:xfrm>
        <a:graphic>
          <a:graphicData uri="http://schemas.openxmlformats.org/presentationml/2006/ole">
            <mc:AlternateContent xmlns:mc="http://schemas.openxmlformats.org/markup-compatibility/2006">
              <mc:Choice xmlns:v="urn:schemas-microsoft-com:vml" Requires="v">
                <p:oleObj spid="_x0000_s3078" name="Document" r:id="rId4" imgW="5717562" imgH="6563458" progId="Word.Document.12">
                  <p:embed/>
                </p:oleObj>
              </mc:Choice>
              <mc:Fallback>
                <p:oleObj name="Document" r:id="rId4" imgW="5717562" imgH="6563458" progId="Word.Document.12">
                  <p:embed/>
                  <p:pic>
                    <p:nvPicPr>
                      <p:cNvPr id="0" name=""/>
                      <p:cNvPicPr/>
                      <p:nvPr/>
                    </p:nvPicPr>
                    <p:blipFill>
                      <a:blip r:embed="rId5"/>
                      <a:stretch>
                        <a:fillRect/>
                      </a:stretch>
                    </p:blipFill>
                    <p:spPr>
                      <a:xfrm>
                        <a:off x="525244" y="180459"/>
                        <a:ext cx="5718175" cy="6562725"/>
                      </a:xfrm>
                      <a:prstGeom prst="rect">
                        <a:avLst/>
                      </a:prstGeom>
                    </p:spPr>
                  </p:pic>
                </p:oleObj>
              </mc:Fallback>
            </mc:AlternateContent>
          </a:graphicData>
        </a:graphic>
      </p:graphicFrame>
    </p:spTree>
    <p:extLst>
      <p:ext uri="{BB962C8B-B14F-4D97-AF65-F5344CB8AC3E}">
        <p14:creationId xmlns:p14="http://schemas.microsoft.com/office/powerpoint/2010/main" val="12010322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Macbeth + Malcolm  – contrasts</a:t>
            </a:r>
            <a:endParaRPr lang="en-GB" dirty="0"/>
          </a:p>
        </p:txBody>
      </p:sp>
      <p:sp>
        <p:nvSpPr>
          <p:cNvPr id="6" name="Content Placeholder 5"/>
          <p:cNvSpPr>
            <a:spLocks noGrp="1"/>
          </p:cNvSpPr>
          <p:nvPr>
            <p:ph idx="1"/>
          </p:nvPr>
        </p:nvSpPr>
        <p:spPr/>
        <p:txBody>
          <a:bodyPr/>
          <a:lstStyle/>
          <a:p>
            <a:r>
              <a:rPr lang="en-GB" dirty="0" smtClean="0"/>
              <a:t>HOW do we see contrasts between these 2 characters? </a:t>
            </a:r>
          </a:p>
          <a:p>
            <a:endParaRPr lang="en-GB" dirty="0" smtClean="0"/>
          </a:p>
          <a:p>
            <a:r>
              <a:rPr lang="en-GB" dirty="0" smtClean="0"/>
              <a:t>________________________________________________________________________________________________________________________________________________________________________</a:t>
            </a:r>
            <a:endParaRPr lang="en-GB" dirty="0"/>
          </a:p>
        </p:txBody>
      </p:sp>
    </p:spTree>
    <p:extLst>
      <p:ext uri="{BB962C8B-B14F-4D97-AF65-F5344CB8AC3E}">
        <p14:creationId xmlns:p14="http://schemas.microsoft.com/office/powerpoint/2010/main" val="1734132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quotes – what do we learn from these? </a:t>
            </a:r>
            <a:endParaRPr lang="en-GB" dirty="0"/>
          </a:p>
        </p:txBody>
      </p:sp>
      <p:sp>
        <p:nvSpPr>
          <p:cNvPr id="3" name="Content Placeholder 2"/>
          <p:cNvSpPr>
            <a:spLocks noGrp="1"/>
          </p:cNvSpPr>
          <p:nvPr>
            <p:ph sz="half" idx="1"/>
          </p:nvPr>
        </p:nvSpPr>
        <p:spPr/>
        <p:txBody>
          <a:bodyPr>
            <a:normAutofit lnSpcReduction="10000"/>
          </a:bodyPr>
          <a:lstStyle/>
          <a:p>
            <a:endParaRPr lang="en-GB" i="1" dirty="0" smtClean="0"/>
          </a:p>
          <a:p>
            <a:endParaRPr lang="en-GB" i="1" dirty="0" smtClean="0"/>
          </a:p>
          <a:p>
            <a:endParaRPr lang="en-GB" i="1" dirty="0"/>
          </a:p>
          <a:p>
            <a:endParaRPr lang="en-GB" i="1" dirty="0" smtClean="0"/>
          </a:p>
          <a:p>
            <a:endParaRPr lang="en-GB" i="1" dirty="0"/>
          </a:p>
          <a:p>
            <a:r>
              <a:rPr lang="en-GB" dirty="0"/>
              <a:t>‘Out, out, brief candle! Life’s but a walking shadow’</a:t>
            </a:r>
          </a:p>
          <a:p>
            <a:endParaRPr lang="en-GB" i="1" dirty="0"/>
          </a:p>
          <a:p>
            <a:endParaRPr lang="en-GB" i="1" dirty="0"/>
          </a:p>
          <a:p>
            <a:pPr marL="0" indent="0">
              <a:buNone/>
            </a:pPr>
            <a:endParaRPr lang="en-GB" i="1" dirty="0"/>
          </a:p>
        </p:txBody>
      </p:sp>
      <p:sp>
        <p:nvSpPr>
          <p:cNvPr id="4" name="Content Placeholder 3"/>
          <p:cNvSpPr>
            <a:spLocks noGrp="1"/>
          </p:cNvSpPr>
          <p:nvPr>
            <p:ph sz="half" idx="2"/>
          </p:nvPr>
        </p:nvSpPr>
        <p:spPr/>
        <p:txBody>
          <a:bodyPr>
            <a:normAutofit lnSpcReduction="10000"/>
          </a:bodyPr>
          <a:lstStyle/>
          <a:p>
            <a:pPr marL="0" indent="0">
              <a:buNone/>
            </a:pPr>
            <a:r>
              <a:rPr lang="en-GB" dirty="0" smtClean="0"/>
              <a:t>____________________________________________________________________________________________________________________________________________</a:t>
            </a:r>
          </a:p>
          <a:p>
            <a:pPr marL="0" indent="0">
              <a:buNone/>
            </a:pPr>
            <a:endParaRPr lang="en-GB" dirty="0"/>
          </a:p>
          <a:p>
            <a:pPr marL="0" indent="0">
              <a:buNone/>
            </a:pPr>
            <a:r>
              <a:rPr lang="en-GB" dirty="0" smtClean="0"/>
              <a:t>____________________________________________________________________________________________________________________________________________</a:t>
            </a:r>
            <a:endParaRPr lang="en-GB" dirty="0"/>
          </a:p>
        </p:txBody>
      </p:sp>
      <p:sp>
        <p:nvSpPr>
          <p:cNvPr id="5" name="Content Placeholder 2"/>
          <p:cNvSpPr txBox="1">
            <a:spLocks/>
          </p:cNvSpPr>
          <p:nvPr/>
        </p:nvSpPr>
        <p:spPr>
          <a:xfrm>
            <a:off x="685800" y="1825625"/>
            <a:ext cx="5181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smtClean="0"/>
              <a:t>‘ ‘the </a:t>
            </a:r>
            <a:r>
              <a:rPr lang="en-GB" dirty="0"/>
              <a:t>very firstlings of my heart shall be the firstlings of my hand’</a:t>
            </a:r>
          </a:p>
          <a:p>
            <a:endParaRPr lang="en-GB" i="1" dirty="0" smtClean="0"/>
          </a:p>
          <a:p>
            <a:pPr marL="0" indent="0">
              <a:buFont typeface="Arial" panose="020B0604020202020204" pitchFamily="34" charset="0"/>
              <a:buNone/>
            </a:pPr>
            <a:endParaRPr lang="en-GB" i="1" dirty="0"/>
          </a:p>
        </p:txBody>
      </p:sp>
    </p:spTree>
    <p:extLst>
      <p:ext uri="{BB962C8B-B14F-4D97-AF65-F5344CB8AC3E}">
        <p14:creationId xmlns:p14="http://schemas.microsoft.com/office/powerpoint/2010/main" val="25095118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928" y="64926"/>
            <a:ext cx="10515600" cy="1325563"/>
          </a:xfrm>
        </p:spPr>
        <p:txBody>
          <a:bodyPr/>
          <a:lstStyle/>
          <a:p>
            <a:r>
              <a:rPr lang="en-GB" dirty="0" smtClean="0"/>
              <a:t>3 points about each character </a:t>
            </a:r>
            <a:endParaRPr lang="en-GB" dirty="0"/>
          </a:p>
        </p:txBody>
      </p:sp>
      <p:sp>
        <p:nvSpPr>
          <p:cNvPr id="4" name="TextBox 3"/>
          <p:cNvSpPr txBox="1"/>
          <p:nvPr/>
        </p:nvSpPr>
        <p:spPr>
          <a:xfrm>
            <a:off x="497928" y="1567725"/>
            <a:ext cx="3334871" cy="1200329"/>
          </a:xfrm>
          <a:prstGeom prst="rect">
            <a:avLst/>
          </a:prstGeom>
          <a:noFill/>
        </p:spPr>
        <p:txBody>
          <a:bodyPr wrap="square" rtlCol="0">
            <a:spAutoFit/>
          </a:bodyPr>
          <a:lstStyle/>
          <a:p>
            <a:r>
              <a:rPr lang="en-GB" dirty="0" smtClean="0"/>
              <a:t>Sherlock  </a:t>
            </a:r>
            <a:endParaRPr lang="en-GB" dirty="0"/>
          </a:p>
          <a:p>
            <a:endParaRPr lang="en-GB" dirty="0" smtClean="0"/>
          </a:p>
          <a:p>
            <a:endParaRPr lang="en-GB" dirty="0"/>
          </a:p>
          <a:p>
            <a:endParaRPr lang="en-GB" dirty="0"/>
          </a:p>
        </p:txBody>
      </p:sp>
      <p:sp>
        <p:nvSpPr>
          <p:cNvPr id="5" name="Right Arrow 4"/>
          <p:cNvSpPr/>
          <p:nvPr/>
        </p:nvSpPr>
        <p:spPr>
          <a:xfrm>
            <a:off x="3738283" y="1453930"/>
            <a:ext cx="1707776" cy="1160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5876364" y="1003114"/>
            <a:ext cx="3146612" cy="369332"/>
          </a:xfrm>
          <a:prstGeom prst="rect">
            <a:avLst/>
          </a:prstGeom>
          <a:noFill/>
        </p:spPr>
        <p:txBody>
          <a:bodyPr wrap="square" rtlCol="0">
            <a:spAutoFit/>
          </a:bodyPr>
          <a:lstStyle/>
          <a:p>
            <a:r>
              <a:rPr lang="en-GB" dirty="0" smtClean="0"/>
              <a:t> Watson </a:t>
            </a:r>
          </a:p>
        </p:txBody>
      </p:sp>
      <p:sp>
        <p:nvSpPr>
          <p:cNvPr id="7" name="TextBox 6"/>
          <p:cNvSpPr txBox="1"/>
          <p:nvPr/>
        </p:nvSpPr>
        <p:spPr>
          <a:xfrm>
            <a:off x="9793942" y="2210558"/>
            <a:ext cx="1985683" cy="369332"/>
          </a:xfrm>
          <a:prstGeom prst="rect">
            <a:avLst/>
          </a:prstGeom>
          <a:noFill/>
        </p:spPr>
        <p:txBody>
          <a:bodyPr wrap="square" rtlCol="0">
            <a:spAutoFit/>
          </a:bodyPr>
          <a:lstStyle/>
          <a:p>
            <a:r>
              <a:rPr lang="en-GB" dirty="0" smtClean="0"/>
              <a:t>Jones </a:t>
            </a:r>
            <a:endParaRPr lang="en-GB" dirty="0"/>
          </a:p>
        </p:txBody>
      </p:sp>
      <p:sp>
        <p:nvSpPr>
          <p:cNvPr id="8" name="TextBox 7"/>
          <p:cNvSpPr txBox="1"/>
          <p:nvPr/>
        </p:nvSpPr>
        <p:spPr>
          <a:xfrm>
            <a:off x="5540189" y="3286742"/>
            <a:ext cx="3482787" cy="369332"/>
          </a:xfrm>
          <a:prstGeom prst="rect">
            <a:avLst/>
          </a:prstGeom>
          <a:noFill/>
        </p:spPr>
        <p:txBody>
          <a:bodyPr wrap="square" rtlCol="0">
            <a:spAutoFit/>
          </a:bodyPr>
          <a:lstStyle/>
          <a:p>
            <a:r>
              <a:rPr lang="en-GB" dirty="0" smtClean="0"/>
              <a:t>Mary </a:t>
            </a:r>
            <a:r>
              <a:rPr lang="en-GB" dirty="0" err="1" smtClean="0"/>
              <a:t>Morstan</a:t>
            </a:r>
            <a:r>
              <a:rPr lang="en-GB" dirty="0" smtClean="0"/>
              <a:t> </a:t>
            </a:r>
            <a:endParaRPr lang="en-GB" dirty="0"/>
          </a:p>
        </p:txBody>
      </p:sp>
      <p:sp>
        <p:nvSpPr>
          <p:cNvPr id="9" name="TextBox 8"/>
          <p:cNvSpPr txBox="1"/>
          <p:nvPr/>
        </p:nvSpPr>
        <p:spPr>
          <a:xfrm>
            <a:off x="667871" y="3489737"/>
            <a:ext cx="4446491" cy="369332"/>
          </a:xfrm>
          <a:prstGeom prst="rect">
            <a:avLst/>
          </a:prstGeom>
          <a:noFill/>
        </p:spPr>
        <p:txBody>
          <a:bodyPr wrap="square" rtlCol="0">
            <a:spAutoFit/>
          </a:bodyPr>
          <a:lstStyle/>
          <a:p>
            <a:r>
              <a:rPr lang="en-GB" dirty="0" smtClean="0"/>
              <a:t>Jonathan Small   </a:t>
            </a:r>
            <a:endParaRPr lang="en-GB" dirty="0"/>
          </a:p>
        </p:txBody>
      </p:sp>
      <p:sp>
        <p:nvSpPr>
          <p:cNvPr id="10" name="TextBox 9"/>
          <p:cNvSpPr txBox="1"/>
          <p:nvPr/>
        </p:nvSpPr>
        <p:spPr>
          <a:xfrm>
            <a:off x="715321" y="5564218"/>
            <a:ext cx="3323279" cy="369332"/>
          </a:xfrm>
          <a:prstGeom prst="rect">
            <a:avLst/>
          </a:prstGeom>
          <a:noFill/>
        </p:spPr>
        <p:txBody>
          <a:bodyPr wrap="square" rtlCol="0">
            <a:spAutoFit/>
          </a:bodyPr>
          <a:lstStyle/>
          <a:p>
            <a:r>
              <a:rPr lang="en-GB" dirty="0" smtClean="0"/>
              <a:t>Thaddeus + Bartholomew </a:t>
            </a:r>
            <a:r>
              <a:rPr lang="en-GB" dirty="0" err="1" smtClean="0"/>
              <a:t>Sholto</a:t>
            </a:r>
            <a:r>
              <a:rPr lang="en-GB" dirty="0" smtClean="0"/>
              <a:t>   </a:t>
            </a:r>
            <a:endParaRPr lang="en-GB" dirty="0"/>
          </a:p>
        </p:txBody>
      </p:sp>
      <p:sp>
        <p:nvSpPr>
          <p:cNvPr id="11" name="TextBox 10"/>
          <p:cNvSpPr txBox="1"/>
          <p:nvPr/>
        </p:nvSpPr>
        <p:spPr>
          <a:xfrm>
            <a:off x="6358218" y="5091816"/>
            <a:ext cx="3328147" cy="369332"/>
          </a:xfrm>
          <a:prstGeom prst="rect">
            <a:avLst/>
          </a:prstGeom>
          <a:noFill/>
        </p:spPr>
        <p:txBody>
          <a:bodyPr wrap="square" rtlCol="0">
            <a:spAutoFit/>
          </a:bodyPr>
          <a:lstStyle/>
          <a:p>
            <a:r>
              <a:rPr lang="en-GB" dirty="0" smtClean="0"/>
              <a:t>Major </a:t>
            </a:r>
            <a:r>
              <a:rPr lang="en-GB" dirty="0" err="1" smtClean="0"/>
              <a:t>Sholto</a:t>
            </a:r>
            <a:r>
              <a:rPr lang="en-GB" dirty="0" smtClean="0"/>
              <a:t> + Captain </a:t>
            </a:r>
            <a:r>
              <a:rPr lang="en-GB" dirty="0" err="1" smtClean="0"/>
              <a:t>Morstan</a:t>
            </a:r>
            <a:r>
              <a:rPr lang="en-GB" dirty="0" smtClean="0"/>
              <a:t>  </a:t>
            </a:r>
            <a:endParaRPr lang="en-GB" dirty="0"/>
          </a:p>
        </p:txBody>
      </p:sp>
      <p:sp>
        <p:nvSpPr>
          <p:cNvPr id="12" name="Rectangle 11"/>
          <p:cNvSpPr/>
          <p:nvPr/>
        </p:nvSpPr>
        <p:spPr>
          <a:xfrm>
            <a:off x="430306" y="1572309"/>
            <a:ext cx="3186953" cy="14439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5853953" y="1008994"/>
            <a:ext cx="2805954" cy="200725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9547412" y="2106186"/>
            <a:ext cx="2460812" cy="28154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5311588" y="3238485"/>
            <a:ext cx="3908613" cy="138917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497928" y="3513905"/>
            <a:ext cx="4316119" cy="15493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p:nvSpPr>
        <p:spPr>
          <a:xfrm>
            <a:off x="0" y="5547271"/>
            <a:ext cx="4038600" cy="12849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p:cNvSpPr/>
          <p:nvPr/>
        </p:nvSpPr>
        <p:spPr>
          <a:xfrm>
            <a:off x="5496099" y="5130571"/>
            <a:ext cx="5382108" cy="16629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ight Arrow 18"/>
          <p:cNvSpPr/>
          <p:nvPr/>
        </p:nvSpPr>
        <p:spPr>
          <a:xfrm>
            <a:off x="8659907" y="1795060"/>
            <a:ext cx="887505" cy="9405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Left Arrow 19"/>
          <p:cNvSpPr/>
          <p:nvPr/>
        </p:nvSpPr>
        <p:spPr>
          <a:xfrm>
            <a:off x="8906436" y="3580175"/>
            <a:ext cx="779929" cy="55589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Left Arrow 20"/>
          <p:cNvSpPr/>
          <p:nvPr/>
        </p:nvSpPr>
        <p:spPr>
          <a:xfrm>
            <a:off x="4672853" y="3933073"/>
            <a:ext cx="638735" cy="46584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ight Arrow 21"/>
          <p:cNvSpPr/>
          <p:nvPr/>
        </p:nvSpPr>
        <p:spPr>
          <a:xfrm>
            <a:off x="4048492" y="5629028"/>
            <a:ext cx="1397567" cy="112139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Down Arrow 2"/>
          <p:cNvSpPr/>
          <p:nvPr/>
        </p:nvSpPr>
        <p:spPr>
          <a:xfrm>
            <a:off x="2222938" y="5063281"/>
            <a:ext cx="867103" cy="4264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03251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Sign of Four Structural points </a:t>
            </a:r>
            <a:endParaRPr lang="en-GB" dirty="0"/>
          </a:p>
        </p:txBody>
      </p:sp>
      <p:sp>
        <p:nvSpPr>
          <p:cNvPr id="3" name="Content Placeholder 2"/>
          <p:cNvSpPr>
            <a:spLocks noGrp="1"/>
          </p:cNvSpPr>
          <p:nvPr>
            <p:ph idx="1"/>
          </p:nvPr>
        </p:nvSpPr>
        <p:spPr>
          <a:xfrm>
            <a:off x="838199" y="1825625"/>
            <a:ext cx="10891345" cy="4732830"/>
          </a:xfrm>
        </p:spPr>
        <p:txBody>
          <a:bodyPr>
            <a:normAutofit fontScale="92500" lnSpcReduction="10000"/>
          </a:bodyPr>
          <a:lstStyle/>
          <a:p>
            <a:r>
              <a:rPr lang="en-GB" dirty="0" smtClean="0"/>
              <a:t>Why does the book have a cyclical structure? </a:t>
            </a:r>
          </a:p>
          <a:p>
            <a:r>
              <a:rPr lang="en-GB" dirty="0" smtClean="0"/>
              <a:t>_____________________________________________________________________________________________________________________________</a:t>
            </a:r>
          </a:p>
          <a:p>
            <a:r>
              <a:rPr lang="en-GB" dirty="0" smtClean="0"/>
              <a:t>What evidence tells us Sherlock takes drugs regularly? </a:t>
            </a:r>
          </a:p>
          <a:p>
            <a:r>
              <a:rPr lang="en-GB" dirty="0" smtClean="0"/>
              <a:t>_______________________________________________________</a:t>
            </a:r>
          </a:p>
          <a:p>
            <a:r>
              <a:rPr lang="en-GB" dirty="0" smtClean="0"/>
              <a:t>Who is the main narrator of the book? </a:t>
            </a:r>
          </a:p>
          <a:p>
            <a:r>
              <a:rPr lang="en-GB" dirty="0" smtClean="0"/>
              <a:t>_______________________________________________________</a:t>
            </a:r>
          </a:p>
          <a:p>
            <a:r>
              <a:rPr lang="en-GB" dirty="0" smtClean="0"/>
              <a:t>Why? </a:t>
            </a:r>
          </a:p>
          <a:p>
            <a:r>
              <a:rPr lang="en-GB" dirty="0" smtClean="0"/>
              <a:t>________________________________________________________</a:t>
            </a:r>
          </a:p>
          <a:p>
            <a:r>
              <a:rPr lang="en-GB" dirty="0" smtClean="0"/>
              <a:t>How is foreshadowing used in the first chapter? </a:t>
            </a:r>
          </a:p>
          <a:p>
            <a:r>
              <a:rPr lang="en-GB" dirty="0" smtClean="0"/>
              <a:t>_____________________________________________________________</a:t>
            </a:r>
            <a:endParaRPr lang="en-GB" dirty="0"/>
          </a:p>
        </p:txBody>
      </p:sp>
    </p:spTree>
    <p:extLst>
      <p:ext uri="{BB962C8B-B14F-4D97-AF65-F5344CB8AC3E}">
        <p14:creationId xmlns:p14="http://schemas.microsoft.com/office/powerpoint/2010/main" val="21078597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Contrasts – Sherlock + Watson </a:t>
            </a:r>
            <a:endParaRPr lang="en-GB" dirty="0"/>
          </a:p>
        </p:txBody>
      </p:sp>
      <p:sp>
        <p:nvSpPr>
          <p:cNvPr id="3" name="Content Placeholder 2"/>
          <p:cNvSpPr>
            <a:spLocks noGrp="1"/>
          </p:cNvSpPr>
          <p:nvPr>
            <p:ph idx="1"/>
          </p:nvPr>
        </p:nvSpPr>
        <p:spPr>
          <a:xfrm>
            <a:off x="838200" y="1825624"/>
            <a:ext cx="10515600" cy="4701299"/>
          </a:xfrm>
        </p:spPr>
        <p:txBody>
          <a:bodyPr>
            <a:normAutofit fontScale="92500" lnSpcReduction="10000"/>
          </a:bodyPr>
          <a:lstStyle/>
          <a:p>
            <a:r>
              <a:rPr lang="en-GB" dirty="0" smtClean="0"/>
              <a:t>How do they feel differently about drugs? </a:t>
            </a:r>
          </a:p>
          <a:p>
            <a:r>
              <a:rPr lang="en-GB" dirty="0" smtClean="0"/>
              <a:t>_________________________________________________________________________________________________________________________</a:t>
            </a:r>
          </a:p>
          <a:p>
            <a:r>
              <a:rPr lang="en-GB" dirty="0" smtClean="0"/>
              <a:t>How do they view Mary differently after meeting her? </a:t>
            </a:r>
            <a:br>
              <a:rPr lang="en-GB" dirty="0" smtClean="0"/>
            </a:br>
            <a:r>
              <a:rPr lang="en-GB" dirty="0" smtClean="0"/>
              <a:t>_________________________________________________________________________________________________________________________</a:t>
            </a:r>
          </a:p>
          <a:p>
            <a:r>
              <a:rPr lang="en-GB" dirty="0" smtClean="0"/>
              <a:t>How are their motivations for solving crime different? </a:t>
            </a:r>
          </a:p>
          <a:p>
            <a:r>
              <a:rPr lang="en-GB" dirty="0" smtClean="0"/>
              <a:t>__________________________________________________________________________________________________________________________</a:t>
            </a:r>
          </a:p>
          <a:p>
            <a:r>
              <a:rPr lang="en-GB" dirty="0" smtClean="0"/>
              <a:t>How do they view the completion of the crime differently? </a:t>
            </a:r>
          </a:p>
          <a:p>
            <a:r>
              <a:rPr lang="en-GB" dirty="0" smtClean="0"/>
              <a:t>__________________________________________________________________________________________________________________________</a:t>
            </a:r>
            <a:endParaRPr lang="en-GB" dirty="0"/>
          </a:p>
        </p:txBody>
      </p:sp>
    </p:spTree>
    <p:extLst>
      <p:ext uri="{BB962C8B-B14F-4D97-AF65-F5344CB8AC3E}">
        <p14:creationId xmlns:p14="http://schemas.microsoft.com/office/powerpoint/2010/main" val="11673404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9090" y="727732"/>
            <a:ext cx="10862441" cy="1700158"/>
          </a:xfrm>
        </p:spPr>
        <p:txBody>
          <a:bodyPr>
            <a:normAutofit fontScale="90000"/>
          </a:bodyPr>
          <a:lstStyle/>
          <a:p>
            <a:r>
              <a:rPr lang="en-GB" dirty="0" smtClean="0"/>
              <a:t>Contrasts – Sherlock + Jones</a:t>
            </a:r>
            <a:br>
              <a:rPr lang="en-GB" dirty="0" smtClean="0"/>
            </a:br>
            <a:r>
              <a:rPr lang="en-GB" dirty="0"/>
              <a:t/>
            </a:r>
            <a:br>
              <a:rPr lang="en-GB" dirty="0"/>
            </a:br>
            <a:r>
              <a:rPr lang="en-GB" dirty="0" smtClean="0"/>
              <a:t>How do they approach solving crimes differently?  </a:t>
            </a:r>
            <a:br>
              <a:rPr lang="en-GB" dirty="0" smtClean="0"/>
            </a:br>
            <a:r>
              <a:rPr lang="en-GB" dirty="0"/>
              <a:t/>
            </a:r>
            <a:br>
              <a:rPr lang="en-GB" dirty="0"/>
            </a:br>
            <a:r>
              <a:rPr lang="en-GB" dirty="0" smtClean="0"/>
              <a:t> </a:t>
            </a:r>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1352288693"/>
              </p:ext>
            </p:extLst>
          </p:nvPr>
        </p:nvGraphicFramePr>
        <p:xfrm>
          <a:off x="599090" y="2147887"/>
          <a:ext cx="8128000" cy="3840480"/>
        </p:xfrm>
        <a:graphic>
          <a:graphicData uri="http://schemas.openxmlformats.org/drawingml/2006/table">
            <a:tbl>
              <a:tblPr firstRow="1" bandRow="1">
                <a:tableStyleId>{5940675A-B579-460E-94D1-54222C63F5DA}</a:tableStyleId>
              </a:tblPr>
              <a:tblGrid>
                <a:gridCol w="4064000"/>
                <a:gridCol w="4064000"/>
              </a:tblGrid>
              <a:tr h="370840">
                <a:tc>
                  <a:txBody>
                    <a:bodyPr/>
                    <a:lstStyle/>
                    <a:p>
                      <a:r>
                        <a:rPr lang="en-GB" sz="2400" dirty="0" smtClean="0"/>
                        <a:t>Sherlock’s approach</a:t>
                      </a:r>
                      <a:endParaRPr lang="en-GB" sz="2400" dirty="0"/>
                    </a:p>
                  </a:txBody>
                  <a:tcPr/>
                </a:tc>
                <a:tc>
                  <a:txBody>
                    <a:bodyPr/>
                    <a:lstStyle/>
                    <a:p>
                      <a:r>
                        <a:rPr lang="en-GB" sz="2400" dirty="0" smtClean="0"/>
                        <a:t>Jones’ approach</a:t>
                      </a:r>
                      <a:r>
                        <a:rPr lang="en-GB" sz="2400" baseline="0" dirty="0" smtClean="0"/>
                        <a:t> </a:t>
                      </a:r>
                      <a:endParaRPr lang="en-GB" sz="2400" dirty="0"/>
                    </a:p>
                  </a:txBody>
                  <a:tcPr/>
                </a:tc>
              </a:tr>
              <a:tr h="370840">
                <a:tc>
                  <a:txBody>
                    <a:bodyPr/>
                    <a:lstStyle/>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a:p>
                  </a:txBody>
                  <a:tcPr/>
                </a:tc>
                <a:tc>
                  <a:txBody>
                    <a:bodyPr/>
                    <a:lstStyle/>
                    <a:p>
                      <a:endParaRPr lang="en-GB" dirty="0"/>
                    </a:p>
                  </a:txBody>
                  <a:tcPr/>
                </a:tc>
              </a:tr>
            </a:tbl>
          </a:graphicData>
        </a:graphic>
      </p:graphicFrame>
      <p:sp>
        <p:nvSpPr>
          <p:cNvPr id="6" name="TextBox 5"/>
          <p:cNvSpPr txBox="1"/>
          <p:nvPr/>
        </p:nvSpPr>
        <p:spPr>
          <a:xfrm>
            <a:off x="9191297" y="2270234"/>
            <a:ext cx="2017986" cy="2554545"/>
          </a:xfrm>
          <a:prstGeom prst="rect">
            <a:avLst/>
          </a:prstGeom>
          <a:noFill/>
        </p:spPr>
        <p:txBody>
          <a:bodyPr wrap="square" rtlCol="0">
            <a:spAutoFit/>
          </a:bodyPr>
          <a:lstStyle/>
          <a:p>
            <a:r>
              <a:rPr lang="en-GB" sz="3200" dirty="0" smtClean="0"/>
              <a:t>What do we know about crime in this era? </a:t>
            </a:r>
            <a:endParaRPr lang="en-GB" sz="3200" dirty="0"/>
          </a:p>
        </p:txBody>
      </p:sp>
      <p:sp>
        <p:nvSpPr>
          <p:cNvPr id="7" name="Rectangle 6"/>
          <p:cNvSpPr/>
          <p:nvPr/>
        </p:nvSpPr>
        <p:spPr>
          <a:xfrm>
            <a:off x="9191297" y="2270234"/>
            <a:ext cx="1860331" cy="27904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8745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Play has a whole – Macbeth’s Changing Attitude </a:t>
            </a:r>
            <a:endParaRPr lang="en-GB" dirty="0"/>
          </a:p>
        </p:txBody>
      </p:sp>
      <p:sp>
        <p:nvSpPr>
          <p:cNvPr id="4" name="TextBox 3"/>
          <p:cNvSpPr txBox="1"/>
          <p:nvPr/>
        </p:nvSpPr>
        <p:spPr>
          <a:xfrm>
            <a:off x="524435" y="1690688"/>
            <a:ext cx="3334871" cy="1477328"/>
          </a:xfrm>
          <a:prstGeom prst="rect">
            <a:avLst/>
          </a:prstGeom>
          <a:noFill/>
        </p:spPr>
        <p:txBody>
          <a:bodyPr wrap="square" rtlCol="0">
            <a:spAutoFit/>
          </a:bodyPr>
          <a:lstStyle/>
          <a:p>
            <a:r>
              <a:rPr lang="en-GB" dirty="0" smtClean="0"/>
              <a:t>Macbeth at beginning of play </a:t>
            </a:r>
          </a:p>
          <a:p>
            <a:endParaRPr lang="en-GB" dirty="0"/>
          </a:p>
          <a:p>
            <a:endParaRPr lang="en-GB" dirty="0" smtClean="0"/>
          </a:p>
          <a:p>
            <a:endParaRPr lang="en-GB" dirty="0"/>
          </a:p>
          <a:p>
            <a:endParaRPr lang="en-GB" dirty="0"/>
          </a:p>
        </p:txBody>
      </p:sp>
      <p:sp>
        <p:nvSpPr>
          <p:cNvPr id="5" name="Right Arrow 4"/>
          <p:cNvSpPr/>
          <p:nvPr/>
        </p:nvSpPr>
        <p:spPr>
          <a:xfrm>
            <a:off x="3738283" y="1453930"/>
            <a:ext cx="1707776" cy="1160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5759824" y="1572309"/>
            <a:ext cx="3146612" cy="923330"/>
          </a:xfrm>
          <a:prstGeom prst="rect">
            <a:avLst/>
          </a:prstGeom>
          <a:noFill/>
        </p:spPr>
        <p:txBody>
          <a:bodyPr wrap="square" rtlCol="0">
            <a:spAutoFit/>
          </a:bodyPr>
          <a:lstStyle/>
          <a:p>
            <a:r>
              <a:rPr lang="en-GB" dirty="0" smtClean="0"/>
              <a:t>Macbeth’s moral dilemma</a:t>
            </a:r>
          </a:p>
          <a:p>
            <a:endParaRPr lang="en-GB" dirty="0"/>
          </a:p>
          <a:p>
            <a:endParaRPr lang="en-GB" dirty="0"/>
          </a:p>
        </p:txBody>
      </p:sp>
      <p:sp>
        <p:nvSpPr>
          <p:cNvPr id="7" name="TextBox 6"/>
          <p:cNvSpPr txBox="1"/>
          <p:nvPr/>
        </p:nvSpPr>
        <p:spPr>
          <a:xfrm>
            <a:off x="9793942" y="2210558"/>
            <a:ext cx="1985683" cy="646331"/>
          </a:xfrm>
          <a:prstGeom prst="rect">
            <a:avLst/>
          </a:prstGeom>
          <a:noFill/>
        </p:spPr>
        <p:txBody>
          <a:bodyPr wrap="square" rtlCol="0">
            <a:spAutoFit/>
          </a:bodyPr>
          <a:lstStyle/>
          <a:p>
            <a:r>
              <a:rPr lang="en-GB" dirty="0" smtClean="0"/>
              <a:t>Reaction to killing Duncan </a:t>
            </a:r>
            <a:endParaRPr lang="en-GB" dirty="0"/>
          </a:p>
        </p:txBody>
      </p:sp>
      <p:sp>
        <p:nvSpPr>
          <p:cNvPr id="8" name="TextBox 7"/>
          <p:cNvSpPr txBox="1"/>
          <p:nvPr/>
        </p:nvSpPr>
        <p:spPr>
          <a:xfrm>
            <a:off x="5540189" y="3286742"/>
            <a:ext cx="3482787" cy="369332"/>
          </a:xfrm>
          <a:prstGeom prst="rect">
            <a:avLst/>
          </a:prstGeom>
          <a:noFill/>
        </p:spPr>
        <p:txBody>
          <a:bodyPr wrap="square" rtlCol="0">
            <a:spAutoFit/>
          </a:bodyPr>
          <a:lstStyle/>
          <a:p>
            <a:r>
              <a:rPr lang="en-GB" dirty="0" smtClean="0"/>
              <a:t>Reaction to Duncan’s death </a:t>
            </a:r>
            <a:endParaRPr lang="en-GB" dirty="0"/>
          </a:p>
        </p:txBody>
      </p:sp>
      <p:sp>
        <p:nvSpPr>
          <p:cNvPr id="9" name="TextBox 8"/>
          <p:cNvSpPr txBox="1"/>
          <p:nvPr/>
        </p:nvSpPr>
        <p:spPr>
          <a:xfrm>
            <a:off x="1526240" y="3489737"/>
            <a:ext cx="2756647" cy="646331"/>
          </a:xfrm>
          <a:prstGeom prst="rect">
            <a:avLst/>
          </a:prstGeom>
          <a:noFill/>
        </p:spPr>
        <p:txBody>
          <a:bodyPr wrap="square" rtlCol="0">
            <a:spAutoFit/>
          </a:bodyPr>
          <a:lstStyle/>
          <a:p>
            <a:r>
              <a:rPr lang="en-GB" dirty="0" smtClean="0"/>
              <a:t>Changing attitude – what does he do next? </a:t>
            </a:r>
            <a:endParaRPr lang="en-GB" dirty="0"/>
          </a:p>
        </p:txBody>
      </p:sp>
      <p:sp>
        <p:nvSpPr>
          <p:cNvPr id="10" name="TextBox 9"/>
          <p:cNvSpPr txBox="1"/>
          <p:nvPr/>
        </p:nvSpPr>
        <p:spPr>
          <a:xfrm>
            <a:off x="1237129" y="5475369"/>
            <a:ext cx="2900083" cy="369332"/>
          </a:xfrm>
          <a:prstGeom prst="rect">
            <a:avLst/>
          </a:prstGeom>
          <a:noFill/>
        </p:spPr>
        <p:txBody>
          <a:bodyPr wrap="square" rtlCol="0">
            <a:spAutoFit/>
          </a:bodyPr>
          <a:lstStyle/>
          <a:p>
            <a:r>
              <a:rPr lang="en-GB" dirty="0" smtClean="0"/>
              <a:t>After seeing witches again </a:t>
            </a:r>
            <a:endParaRPr lang="en-GB" dirty="0"/>
          </a:p>
        </p:txBody>
      </p:sp>
      <p:sp>
        <p:nvSpPr>
          <p:cNvPr id="11" name="TextBox 10"/>
          <p:cNvSpPr txBox="1"/>
          <p:nvPr/>
        </p:nvSpPr>
        <p:spPr>
          <a:xfrm>
            <a:off x="8129868" y="5120351"/>
            <a:ext cx="3328147" cy="369332"/>
          </a:xfrm>
          <a:prstGeom prst="rect">
            <a:avLst/>
          </a:prstGeom>
          <a:noFill/>
        </p:spPr>
        <p:txBody>
          <a:bodyPr wrap="square" rtlCol="0">
            <a:spAutoFit/>
          </a:bodyPr>
          <a:lstStyle/>
          <a:p>
            <a:r>
              <a:rPr lang="en-GB" dirty="0" smtClean="0"/>
              <a:t>Moving towards the end </a:t>
            </a:r>
            <a:endParaRPr lang="en-GB" dirty="0"/>
          </a:p>
        </p:txBody>
      </p:sp>
      <p:sp>
        <p:nvSpPr>
          <p:cNvPr id="12" name="Rectangle 11"/>
          <p:cNvSpPr/>
          <p:nvPr/>
        </p:nvSpPr>
        <p:spPr>
          <a:xfrm>
            <a:off x="430306" y="1572309"/>
            <a:ext cx="3186953" cy="14439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5759824" y="1430382"/>
            <a:ext cx="2900083" cy="140694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9547412" y="2106186"/>
            <a:ext cx="2460812" cy="28154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5311588" y="3238485"/>
            <a:ext cx="3908613" cy="138917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995082" y="3513905"/>
            <a:ext cx="3818965" cy="15493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p:nvSpPr>
        <p:spPr>
          <a:xfrm>
            <a:off x="667871" y="5465514"/>
            <a:ext cx="4038600" cy="12849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p:cNvSpPr/>
          <p:nvPr/>
        </p:nvSpPr>
        <p:spPr>
          <a:xfrm>
            <a:off x="7476565" y="5087449"/>
            <a:ext cx="4034117" cy="16629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ight Arrow 18"/>
          <p:cNvSpPr/>
          <p:nvPr/>
        </p:nvSpPr>
        <p:spPr>
          <a:xfrm>
            <a:off x="8659907" y="1795060"/>
            <a:ext cx="887505" cy="9405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Left Arrow 19"/>
          <p:cNvSpPr/>
          <p:nvPr/>
        </p:nvSpPr>
        <p:spPr>
          <a:xfrm>
            <a:off x="8906436" y="3580175"/>
            <a:ext cx="779929" cy="55589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Left Arrow 20"/>
          <p:cNvSpPr/>
          <p:nvPr/>
        </p:nvSpPr>
        <p:spPr>
          <a:xfrm>
            <a:off x="4672853" y="3933073"/>
            <a:ext cx="638735" cy="46584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ight Arrow 21"/>
          <p:cNvSpPr/>
          <p:nvPr/>
        </p:nvSpPr>
        <p:spPr>
          <a:xfrm>
            <a:off x="5170392" y="5489683"/>
            <a:ext cx="2039473" cy="112139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Down Arrow 2"/>
          <p:cNvSpPr/>
          <p:nvPr/>
        </p:nvSpPr>
        <p:spPr>
          <a:xfrm>
            <a:off x="2270234" y="5063281"/>
            <a:ext cx="1589072" cy="41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751359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Role of women</a:t>
            </a:r>
            <a:endParaRPr lang="en-GB" dirty="0"/>
          </a:p>
        </p:txBody>
      </p:sp>
      <p:sp>
        <p:nvSpPr>
          <p:cNvPr id="3" name="Content Placeholder 2"/>
          <p:cNvSpPr>
            <a:spLocks noGrp="1"/>
          </p:cNvSpPr>
          <p:nvPr>
            <p:ph idx="1"/>
          </p:nvPr>
        </p:nvSpPr>
        <p:spPr>
          <a:xfrm>
            <a:off x="299545" y="1825625"/>
            <a:ext cx="11619186" cy="4351338"/>
          </a:xfrm>
        </p:spPr>
        <p:txBody>
          <a:bodyPr/>
          <a:lstStyle/>
          <a:p>
            <a:r>
              <a:rPr lang="en-GB" dirty="0" smtClean="0"/>
              <a:t>What colour is associated with Mary – feather in hat + dress. ________</a:t>
            </a:r>
          </a:p>
          <a:p>
            <a:r>
              <a:rPr lang="en-GB" dirty="0" smtClean="0"/>
              <a:t>Why is this significant? ___________________________________________</a:t>
            </a:r>
          </a:p>
          <a:p>
            <a:endParaRPr lang="en-GB" dirty="0" smtClean="0"/>
          </a:p>
          <a:p>
            <a:r>
              <a:rPr lang="en-GB" dirty="0" smtClean="0"/>
              <a:t>What does the phrase ‘weaker sex’ mean? ___________________________</a:t>
            </a:r>
          </a:p>
          <a:p>
            <a:r>
              <a:rPr lang="en-GB" dirty="0" smtClean="0"/>
              <a:t>When do we see an example of this? ________________________________</a:t>
            </a:r>
          </a:p>
          <a:p>
            <a:endParaRPr lang="en-GB" dirty="0"/>
          </a:p>
          <a:p>
            <a:r>
              <a:rPr lang="en-GB" dirty="0" smtClean="0"/>
              <a:t>What does the phrase ‘Angel of the House’ mean? ____________________</a:t>
            </a:r>
          </a:p>
          <a:p>
            <a:r>
              <a:rPr lang="en-GB" dirty="0" smtClean="0"/>
              <a:t>When do we see an example of this? ________________________________</a:t>
            </a:r>
            <a:endParaRPr lang="en-GB" dirty="0"/>
          </a:p>
        </p:txBody>
      </p:sp>
    </p:spTree>
    <p:extLst>
      <p:ext uri="{BB962C8B-B14F-4D97-AF65-F5344CB8AC3E}">
        <p14:creationId xmlns:p14="http://schemas.microsoft.com/office/powerpoint/2010/main" val="1387019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Quote + what they show </a:t>
            </a:r>
            <a:endParaRPr lang="en-GB" dirty="0"/>
          </a:p>
        </p:txBody>
      </p:sp>
      <p:sp>
        <p:nvSpPr>
          <p:cNvPr id="5" name="Content Placeholder 4"/>
          <p:cNvSpPr>
            <a:spLocks noGrp="1"/>
          </p:cNvSpPr>
          <p:nvPr>
            <p:ph sz="half" idx="1"/>
          </p:nvPr>
        </p:nvSpPr>
        <p:spPr/>
        <p:txBody>
          <a:bodyPr/>
          <a:lstStyle/>
          <a:p>
            <a:r>
              <a:rPr lang="en-GB" dirty="0" smtClean="0"/>
              <a:t>"</a:t>
            </a:r>
            <a:r>
              <a:rPr lang="en-GB" dirty="0"/>
              <a:t>My mind rebels at </a:t>
            </a:r>
            <a:r>
              <a:rPr lang="en-GB" dirty="0" smtClean="0"/>
              <a:t>stagnation”</a:t>
            </a:r>
          </a:p>
          <a:p>
            <a:endParaRPr lang="en-GB" dirty="0" smtClean="0"/>
          </a:p>
          <a:p>
            <a:endParaRPr lang="en-GB" dirty="0"/>
          </a:p>
          <a:p>
            <a:pPr marL="0" indent="0">
              <a:buNone/>
            </a:pPr>
            <a:endParaRPr lang="en-GB" dirty="0"/>
          </a:p>
          <a:p>
            <a:r>
              <a:rPr lang="en-GB" dirty="0" smtClean="0"/>
              <a:t>‘</a:t>
            </a:r>
            <a:r>
              <a:rPr lang="en-GB" dirty="0"/>
              <a:t>But I abhor the dull routine of existence’</a:t>
            </a:r>
          </a:p>
        </p:txBody>
      </p:sp>
      <p:sp>
        <p:nvSpPr>
          <p:cNvPr id="6" name="Content Placeholder 5"/>
          <p:cNvSpPr>
            <a:spLocks noGrp="1"/>
          </p:cNvSpPr>
          <p:nvPr>
            <p:ph sz="half" idx="2"/>
          </p:nvPr>
        </p:nvSpPr>
        <p:spPr/>
        <p:txBody>
          <a:bodyPr/>
          <a:lstStyle/>
          <a:p>
            <a:r>
              <a:rPr lang="en-GB" dirty="0" smtClean="0"/>
              <a:t>________________________________________________________________________________________________________</a:t>
            </a:r>
          </a:p>
          <a:p>
            <a:endParaRPr lang="en-GB" dirty="0"/>
          </a:p>
          <a:p>
            <a:r>
              <a:rPr lang="en-GB" dirty="0" smtClean="0"/>
              <a:t>________________________________________________________________________________________________________</a:t>
            </a:r>
            <a:endParaRPr lang="en-GB" dirty="0"/>
          </a:p>
        </p:txBody>
      </p:sp>
    </p:spTree>
    <p:extLst>
      <p:ext uri="{BB962C8B-B14F-4D97-AF65-F5344CB8AC3E}">
        <p14:creationId xmlns:p14="http://schemas.microsoft.com/office/powerpoint/2010/main" val="15025940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Quotes + what they show </a:t>
            </a:r>
            <a:endParaRPr lang="en-GB" dirty="0"/>
          </a:p>
        </p:txBody>
      </p:sp>
      <p:sp>
        <p:nvSpPr>
          <p:cNvPr id="3" name="Content Placeholder 2"/>
          <p:cNvSpPr>
            <a:spLocks noGrp="1"/>
          </p:cNvSpPr>
          <p:nvPr>
            <p:ph sz="half" idx="1"/>
          </p:nvPr>
        </p:nvSpPr>
        <p:spPr/>
        <p:txBody>
          <a:bodyPr/>
          <a:lstStyle/>
          <a:p>
            <a:r>
              <a:rPr lang="en-GB" dirty="0"/>
              <a:t>-"You really are an automaton,--a calculating-machine!" </a:t>
            </a:r>
            <a:endParaRPr lang="en-GB" dirty="0" smtClean="0"/>
          </a:p>
          <a:p>
            <a:endParaRPr lang="en-GB" dirty="0"/>
          </a:p>
          <a:p>
            <a:endParaRPr lang="en-GB" dirty="0" smtClean="0"/>
          </a:p>
          <a:p>
            <a:endParaRPr lang="en-GB" dirty="0"/>
          </a:p>
          <a:p>
            <a:r>
              <a:rPr lang="en-GB" dirty="0"/>
              <a:t>-‘A client is to me a mere unit’ </a:t>
            </a:r>
          </a:p>
        </p:txBody>
      </p:sp>
      <p:sp>
        <p:nvSpPr>
          <p:cNvPr id="4" name="Content Placeholder 3"/>
          <p:cNvSpPr>
            <a:spLocks noGrp="1"/>
          </p:cNvSpPr>
          <p:nvPr>
            <p:ph sz="half" idx="2"/>
          </p:nvPr>
        </p:nvSpPr>
        <p:spPr/>
        <p:txBody>
          <a:bodyPr/>
          <a:lstStyle/>
          <a:p>
            <a:r>
              <a:rPr lang="en-GB" dirty="0" smtClean="0"/>
              <a:t>________________________________________________________________________________________________________</a:t>
            </a:r>
          </a:p>
          <a:p>
            <a:pPr marL="0" indent="0">
              <a:buNone/>
            </a:pPr>
            <a:endParaRPr lang="en-GB" dirty="0" smtClean="0"/>
          </a:p>
          <a:p>
            <a:r>
              <a:rPr lang="en-GB" dirty="0" smtClean="0"/>
              <a:t>________________________________________________________________________________________________________</a:t>
            </a:r>
            <a:endParaRPr lang="en-GB" dirty="0"/>
          </a:p>
        </p:txBody>
      </p:sp>
    </p:spTree>
    <p:extLst>
      <p:ext uri="{BB962C8B-B14F-4D97-AF65-F5344CB8AC3E}">
        <p14:creationId xmlns:p14="http://schemas.microsoft.com/office/powerpoint/2010/main" val="13084627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0"/>
            <a:ext cx="11587655" cy="1325563"/>
          </a:xfrm>
        </p:spPr>
        <p:txBody>
          <a:bodyPr/>
          <a:lstStyle/>
          <a:p>
            <a:r>
              <a:rPr lang="en-GB" dirty="0" smtClean="0"/>
              <a:t>Extract 1 – How do we see the differences between Sherlock and Watson portrayed? </a:t>
            </a:r>
            <a:endParaRPr lang="en-GB" dirty="0"/>
          </a:p>
        </p:txBody>
      </p:sp>
      <p:sp>
        <p:nvSpPr>
          <p:cNvPr id="3" name="Content Placeholder 2"/>
          <p:cNvSpPr>
            <a:spLocks noGrp="1"/>
          </p:cNvSpPr>
          <p:nvPr>
            <p:ph idx="1"/>
          </p:nvPr>
        </p:nvSpPr>
        <p:spPr>
          <a:xfrm>
            <a:off x="157655" y="1497724"/>
            <a:ext cx="10610193" cy="5360276"/>
          </a:xfrm>
        </p:spPr>
        <p:txBody>
          <a:bodyPr>
            <a:normAutofit fontScale="62500" lnSpcReduction="20000"/>
          </a:bodyPr>
          <a:lstStyle/>
          <a:p>
            <a:r>
              <a:rPr lang="en-GB" dirty="0" smtClean="0"/>
              <a:t>“My </a:t>
            </a:r>
            <a:r>
              <a:rPr lang="en-GB" dirty="0"/>
              <a:t>mind," he said, "rebels at stagnation. Give me problems, give me work, give me the most abstruse cryptogram or the most intricate analysis, and I am in my own proper atmosphere. I can dispense then with artificial stimulants. But I abhor the dull routine of existence. I crave for mental exaltation. That is why I have chosen my own particular profession,--or rather created it, for I am the only one in the world."</a:t>
            </a:r>
          </a:p>
          <a:p>
            <a:r>
              <a:rPr lang="en-GB" dirty="0"/>
              <a:t>"The only unofficial detective?" I said, raising my eyebrows. </a:t>
            </a:r>
          </a:p>
          <a:p>
            <a:r>
              <a:rPr lang="en-GB" dirty="0"/>
              <a:t>"The only unofficial consulting detective," he answered. "I am the last and highest court of appeal in detection. When </a:t>
            </a:r>
            <a:r>
              <a:rPr lang="en-GB" dirty="0" err="1"/>
              <a:t>Gregson</a:t>
            </a:r>
            <a:r>
              <a:rPr lang="en-GB" dirty="0"/>
              <a:t> or </a:t>
            </a:r>
            <a:r>
              <a:rPr lang="en-GB" dirty="0" err="1"/>
              <a:t>Lestrade</a:t>
            </a:r>
            <a:r>
              <a:rPr lang="en-GB" dirty="0"/>
              <a:t> or </a:t>
            </a:r>
            <a:r>
              <a:rPr lang="en-GB" dirty="0" err="1"/>
              <a:t>Athelney</a:t>
            </a:r>
            <a:r>
              <a:rPr lang="en-GB" dirty="0"/>
              <a:t> Jones are out of their depths--which, by the way, is their normal state--the matter is laid before me. I examine the data, as an expert, and pronounce a specialist's opinion. I claim no credit in such cases. My name figures in no newspaper. The work itself, the pleasure of finding a field for my peculiar powers, is my highest reward. But you have yourself had some experience of my methods of work in the Jefferson Hope case." </a:t>
            </a:r>
          </a:p>
          <a:p>
            <a:r>
              <a:rPr lang="en-GB" dirty="0"/>
              <a:t>"Yes, indeed," said I, cordially. "I was never so struck by anything in my life. I even embodied it in a small brochure with the somewhat fantastic title of 'A Study in Scarlet.'" </a:t>
            </a:r>
          </a:p>
          <a:p>
            <a:r>
              <a:rPr lang="en-GB" dirty="0"/>
              <a:t>He shook his head sadly. "I glanced over it," said he. "Honestly, I cannot congratulate you upon it. Detection is, or ought to be, an exact science, and should be treated in the same cold and unemotional manner. You have attempted to tinge it with romanticism, which produces much the same effect as if you worked a love-story or an elopement into the fifth proposition of Euclid." </a:t>
            </a:r>
          </a:p>
          <a:p>
            <a:r>
              <a:rPr lang="en-GB" dirty="0"/>
              <a:t>"But the romance was there," I remonstrated. "I could not tamper with the facts." </a:t>
            </a:r>
          </a:p>
          <a:p>
            <a:r>
              <a:rPr lang="en-GB" dirty="0"/>
              <a:t>"Some facts should be suppressed, or at least a just sense of proportion should be observed in treating them. The only point in the case which deserved mention was the curious analytical reasoning from effects to causes by which I succeeded in unravelling it."</a:t>
            </a:r>
          </a:p>
          <a:p>
            <a:endParaRPr lang="en-GB" dirty="0"/>
          </a:p>
        </p:txBody>
      </p:sp>
      <p:sp>
        <p:nvSpPr>
          <p:cNvPr id="4" name="TextBox 3"/>
          <p:cNvSpPr txBox="1"/>
          <p:nvPr/>
        </p:nvSpPr>
        <p:spPr>
          <a:xfrm>
            <a:off x="10925502" y="1325563"/>
            <a:ext cx="1119351" cy="2031325"/>
          </a:xfrm>
          <a:prstGeom prst="rect">
            <a:avLst/>
          </a:prstGeom>
          <a:noFill/>
        </p:spPr>
        <p:txBody>
          <a:bodyPr wrap="square" rtlCol="0">
            <a:spAutoFit/>
          </a:bodyPr>
          <a:lstStyle/>
          <a:p>
            <a:r>
              <a:rPr lang="en-GB" dirty="0" smtClean="0"/>
              <a:t>Sherlock = logical + rational </a:t>
            </a:r>
          </a:p>
          <a:p>
            <a:endParaRPr lang="en-GB" dirty="0"/>
          </a:p>
          <a:p>
            <a:r>
              <a:rPr lang="en-GB" dirty="0" smtClean="0"/>
              <a:t>Watson = more emotive </a:t>
            </a:r>
            <a:endParaRPr lang="en-GB" dirty="0"/>
          </a:p>
        </p:txBody>
      </p:sp>
      <p:sp>
        <p:nvSpPr>
          <p:cNvPr id="5" name="TextBox 4"/>
          <p:cNvSpPr txBox="1"/>
          <p:nvPr/>
        </p:nvSpPr>
        <p:spPr>
          <a:xfrm>
            <a:off x="10767848" y="4493172"/>
            <a:ext cx="1072055" cy="1754326"/>
          </a:xfrm>
          <a:prstGeom prst="rect">
            <a:avLst/>
          </a:prstGeom>
          <a:noFill/>
        </p:spPr>
        <p:txBody>
          <a:bodyPr wrap="square" rtlCol="0">
            <a:spAutoFit/>
          </a:bodyPr>
          <a:lstStyle/>
          <a:p>
            <a:r>
              <a:rPr lang="en-GB" dirty="0" smtClean="0"/>
              <a:t>Pick out the quotes you would use</a:t>
            </a:r>
            <a:endParaRPr lang="en-GB" dirty="0"/>
          </a:p>
        </p:txBody>
      </p:sp>
      <p:sp>
        <p:nvSpPr>
          <p:cNvPr id="6" name="TextBox 5"/>
          <p:cNvSpPr txBox="1"/>
          <p:nvPr/>
        </p:nvSpPr>
        <p:spPr>
          <a:xfrm>
            <a:off x="11104179" y="111090"/>
            <a:ext cx="1087821" cy="646331"/>
          </a:xfrm>
          <a:prstGeom prst="rect">
            <a:avLst/>
          </a:prstGeom>
          <a:noFill/>
        </p:spPr>
        <p:txBody>
          <a:bodyPr wrap="square" rtlCol="0">
            <a:spAutoFit/>
          </a:bodyPr>
          <a:lstStyle/>
          <a:p>
            <a:r>
              <a:rPr lang="en-GB" dirty="0" smtClean="0"/>
              <a:t>Pick your quotes! </a:t>
            </a:r>
            <a:endParaRPr lang="en-GB" dirty="0"/>
          </a:p>
        </p:txBody>
      </p:sp>
    </p:spTree>
    <p:extLst>
      <p:ext uri="{BB962C8B-B14F-4D97-AF65-F5344CB8AC3E}">
        <p14:creationId xmlns:p14="http://schemas.microsoft.com/office/powerpoint/2010/main" val="272322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1076" y="-281261"/>
            <a:ext cx="10515600" cy="1325563"/>
          </a:xfrm>
        </p:spPr>
        <p:txBody>
          <a:bodyPr/>
          <a:lstStyle/>
          <a:p>
            <a:r>
              <a:rPr lang="en-GB" dirty="0" smtClean="0"/>
              <a:t>Extract 1 - links </a:t>
            </a:r>
            <a:endParaRPr lang="en-GB" dirty="0"/>
          </a:p>
        </p:txBody>
      </p:sp>
      <p:sp>
        <p:nvSpPr>
          <p:cNvPr id="3" name="Content Placeholder 2"/>
          <p:cNvSpPr>
            <a:spLocks noGrp="1"/>
          </p:cNvSpPr>
          <p:nvPr>
            <p:ph sz="half" idx="1"/>
          </p:nvPr>
        </p:nvSpPr>
        <p:spPr>
          <a:xfrm>
            <a:off x="331076" y="804041"/>
            <a:ext cx="5688724" cy="5880537"/>
          </a:xfrm>
        </p:spPr>
        <p:txBody>
          <a:bodyPr>
            <a:normAutofit fontScale="92500"/>
          </a:bodyPr>
          <a:lstStyle/>
          <a:p>
            <a:r>
              <a:rPr lang="en-GB" dirty="0" smtClean="0"/>
              <a:t>What does Sherlock do to relieve his mind of boredom? </a:t>
            </a:r>
          </a:p>
          <a:p>
            <a:r>
              <a:rPr lang="en-GB" dirty="0" smtClean="0"/>
              <a:t>____________________________</a:t>
            </a:r>
          </a:p>
          <a:p>
            <a:r>
              <a:rPr lang="en-GB" dirty="0" smtClean="0"/>
              <a:t>Link to structure - ______________</a:t>
            </a:r>
          </a:p>
          <a:p>
            <a:r>
              <a:rPr lang="en-GB" dirty="0" smtClean="0"/>
              <a:t>How does he contrast police? _____________________________</a:t>
            </a:r>
          </a:p>
          <a:p>
            <a:pPr marL="0" indent="0">
              <a:buNone/>
            </a:pPr>
            <a:r>
              <a:rPr lang="en-GB" dirty="0" smtClean="0"/>
              <a:t>______________________________</a:t>
            </a:r>
          </a:p>
          <a:p>
            <a:r>
              <a:rPr lang="en-GB" dirty="0" smtClean="0"/>
              <a:t>When else do we see him employ logic and reasoning? ___________</a:t>
            </a:r>
          </a:p>
          <a:p>
            <a:pPr marL="0" indent="0">
              <a:buNone/>
            </a:pPr>
            <a:r>
              <a:rPr lang="en-GB" dirty="0" smtClean="0"/>
              <a:t>______________________________</a:t>
            </a:r>
          </a:p>
          <a:p>
            <a:r>
              <a:rPr lang="en-GB" dirty="0" smtClean="0"/>
              <a:t>When else do we see him lack emotions? </a:t>
            </a:r>
          </a:p>
          <a:p>
            <a:r>
              <a:rPr lang="en-GB" dirty="0" smtClean="0"/>
              <a:t>____________________________</a:t>
            </a:r>
            <a:endParaRPr lang="en-GB" dirty="0"/>
          </a:p>
        </p:txBody>
      </p:sp>
      <p:sp>
        <p:nvSpPr>
          <p:cNvPr id="4" name="Content Placeholder 3"/>
          <p:cNvSpPr>
            <a:spLocks noGrp="1"/>
          </p:cNvSpPr>
          <p:nvPr>
            <p:ph sz="half" idx="2"/>
          </p:nvPr>
        </p:nvSpPr>
        <p:spPr>
          <a:xfrm>
            <a:off x="6172200" y="804042"/>
            <a:ext cx="5181600" cy="5372921"/>
          </a:xfrm>
        </p:spPr>
        <p:txBody>
          <a:bodyPr>
            <a:normAutofit fontScale="92500"/>
          </a:bodyPr>
          <a:lstStyle/>
          <a:p>
            <a:r>
              <a:rPr lang="en-GB" dirty="0" smtClean="0"/>
              <a:t>When else do we see Watson’s admiration / respect for Sherlock? </a:t>
            </a:r>
          </a:p>
          <a:p>
            <a:r>
              <a:rPr lang="en-GB" dirty="0" smtClean="0"/>
              <a:t>____________________________________________________</a:t>
            </a:r>
          </a:p>
          <a:p>
            <a:r>
              <a:rPr lang="en-GB" dirty="0" smtClean="0"/>
              <a:t>When else do we see Watson take a more emotive view on a subject? </a:t>
            </a:r>
          </a:p>
          <a:p>
            <a:r>
              <a:rPr lang="en-GB" dirty="0" smtClean="0"/>
              <a:t>____________________________________________________</a:t>
            </a:r>
          </a:p>
          <a:p>
            <a:r>
              <a:rPr lang="en-GB" dirty="0" smtClean="0"/>
              <a:t>When else do we see contrasts between the two? </a:t>
            </a:r>
          </a:p>
          <a:p>
            <a:r>
              <a:rPr lang="en-GB" dirty="0" smtClean="0"/>
              <a:t>________________________________________________________</a:t>
            </a:r>
          </a:p>
          <a:p>
            <a:endParaRPr lang="en-GB" dirty="0" smtClean="0"/>
          </a:p>
          <a:p>
            <a:endParaRPr lang="en-GB" dirty="0"/>
          </a:p>
        </p:txBody>
      </p:sp>
    </p:spTree>
    <p:extLst>
      <p:ext uri="{BB962C8B-B14F-4D97-AF65-F5344CB8AC3E}">
        <p14:creationId xmlns:p14="http://schemas.microsoft.com/office/powerpoint/2010/main" val="17355114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Extract 2 – How has Conan Doyle portrayed the importance of the treasure? </a:t>
            </a:r>
            <a:endParaRPr lang="en-GB" dirty="0"/>
          </a:p>
        </p:txBody>
      </p:sp>
      <p:sp>
        <p:nvSpPr>
          <p:cNvPr id="6" name="Content Placeholder 5"/>
          <p:cNvSpPr>
            <a:spLocks noGrp="1"/>
          </p:cNvSpPr>
          <p:nvPr>
            <p:ph idx="1"/>
          </p:nvPr>
        </p:nvSpPr>
        <p:spPr>
          <a:xfrm>
            <a:off x="220718" y="1825624"/>
            <a:ext cx="10405242" cy="4906251"/>
          </a:xfrm>
        </p:spPr>
        <p:txBody>
          <a:bodyPr>
            <a:normAutofit fontScale="62500" lnSpcReduction="20000"/>
          </a:bodyPr>
          <a:lstStyle/>
          <a:p>
            <a:r>
              <a:rPr lang="en-GB" dirty="0"/>
              <a:t>"'I have only one thing,' he said, 'which weighs upon my mind at this supreme moment. It is my treatment of poor </a:t>
            </a:r>
            <a:r>
              <a:rPr lang="en-GB" dirty="0" err="1"/>
              <a:t>Morstan's</a:t>
            </a:r>
            <a:r>
              <a:rPr lang="en-GB" dirty="0"/>
              <a:t> orphan. The cursed greed which has been my besetting sin through life has withheld from her the treasure, half at least of which should have been hers. And yet I have made no use of it myself,- -so blind and foolish a thing is avarice. The mere feeling of possession has been so dear to me that I could not bear to share it with another. See that chaplet dipped with pearls beside the quinine-bottle. Even that I could not bear to part with, although I had got it out with the design of sending it to her. You, my sons, will give her a fair share of the Agra treasure. But send her nothing--not even the chaplet--until I am gone. After all, men have been as bad as this and have recovered.</a:t>
            </a:r>
          </a:p>
          <a:p>
            <a:r>
              <a:rPr lang="en-GB" dirty="0"/>
              <a:t>"'I will tell you how </a:t>
            </a:r>
            <a:r>
              <a:rPr lang="en-GB" dirty="0" err="1"/>
              <a:t>Morstan</a:t>
            </a:r>
            <a:r>
              <a:rPr lang="en-GB" dirty="0"/>
              <a:t> died,' he continued. 'He had suffered for years from a weak heart, but he concealed it from every one. I alone knew it. When in India, he and I, through a remarkable chain of circumstances, came into possession of a considerable treasure. I brought it over to England, and on the night of </a:t>
            </a:r>
            <a:r>
              <a:rPr lang="en-GB" dirty="0" err="1"/>
              <a:t>Morstan's</a:t>
            </a:r>
            <a:r>
              <a:rPr lang="en-GB" dirty="0"/>
              <a:t> arrival he came straight over here to claim his share. He walked over from the station, and was admitted by my faithful </a:t>
            </a:r>
            <a:r>
              <a:rPr lang="en-GB" dirty="0" err="1"/>
              <a:t>Lal</a:t>
            </a:r>
            <a:r>
              <a:rPr lang="en-GB" dirty="0"/>
              <a:t> </a:t>
            </a:r>
            <a:r>
              <a:rPr lang="en-GB" dirty="0" err="1"/>
              <a:t>Chowdar</a:t>
            </a:r>
            <a:r>
              <a:rPr lang="en-GB" dirty="0"/>
              <a:t>, who is now dead. </a:t>
            </a:r>
            <a:r>
              <a:rPr lang="en-GB" dirty="0" err="1"/>
              <a:t>Morstan</a:t>
            </a:r>
            <a:r>
              <a:rPr lang="en-GB" dirty="0"/>
              <a:t> and I had a difference of opinion as to the division of the treasure, and we came to heated words. </a:t>
            </a:r>
            <a:r>
              <a:rPr lang="en-GB" dirty="0" err="1"/>
              <a:t>Morstan</a:t>
            </a:r>
            <a:r>
              <a:rPr lang="en-GB" dirty="0"/>
              <a:t> had sprung out of his chair in a paroxysm of anger, when he suddenly pressed his hand to his side, his face turned a dusky hue, and he fell backwards, cutting his head against the corner of the treasure-chest. When I stooped over him I found, to my horror, that he was dead.</a:t>
            </a:r>
          </a:p>
          <a:p>
            <a:r>
              <a:rPr lang="en-GB" dirty="0"/>
              <a:t>"'For a long time I sat half distracted, wondering what I should do. My first impulse was, of course, to call for assistance; but I could not but recognize that there was every chance that I would be accused of his murder. His death at the moment of a quarrel, and the gash in his head, would be black against me. Again, an official inquiry could not be made without bringing out some facts about the treasure, which I was particularly anxious to keep secret. He had told me that no soul upon earth knew where he had gone. There seemed to be no necessity why any soul ever should know.</a:t>
            </a:r>
          </a:p>
          <a:p>
            <a:endParaRPr lang="en-GB" dirty="0"/>
          </a:p>
        </p:txBody>
      </p:sp>
      <p:sp>
        <p:nvSpPr>
          <p:cNvPr id="7" name="TextBox 6"/>
          <p:cNvSpPr txBox="1"/>
          <p:nvPr/>
        </p:nvSpPr>
        <p:spPr>
          <a:xfrm>
            <a:off x="10909738" y="2364828"/>
            <a:ext cx="1087821" cy="2308324"/>
          </a:xfrm>
          <a:prstGeom prst="rect">
            <a:avLst/>
          </a:prstGeom>
          <a:noFill/>
        </p:spPr>
        <p:txBody>
          <a:bodyPr wrap="square" rtlCol="0">
            <a:spAutoFit/>
          </a:bodyPr>
          <a:lstStyle/>
          <a:p>
            <a:r>
              <a:rPr lang="en-GB" dirty="0" smtClean="0"/>
              <a:t>Think about what searching for the treasure has led to</a:t>
            </a:r>
            <a:endParaRPr lang="en-GB" dirty="0"/>
          </a:p>
        </p:txBody>
      </p:sp>
      <p:sp>
        <p:nvSpPr>
          <p:cNvPr id="8" name="Rectangle 7"/>
          <p:cNvSpPr/>
          <p:nvPr/>
        </p:nvSpPr>
        <p:spPr>
          <a:xfrm>
            <a:off x="10862441" y="2301766"/>
            <a:ext cx="1119352" cy="25382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10909738" y="365125"/>
            <a:ext cx="1087821" cy="646331"/>
          </a:xfrm>
          <a:prstGeom prst="rect">
            <a:avLst/>
          </a:prstGeom>
          <a:noFill/>
        </p:spPr>
        <p:txBody>
          <a:bodyPr wrap="square" rtlCol="0">
            <a:spAutoFit/>
          </a:bodyPr>
          <a:lstStyle/>
          <a:p>
            <a:r>
              <a:rPr lang="en-GB" dirty="0" smtClean="0"/>
              <a:t>Pick your quotes! </a:t>
            </a:r>
            <a:endParaRPr lang="en-GB" dirty="0"/>
          </a:p>
        </p:txBody>
      </p:sp>
    </p:spTree>
    <p:extLst>
      <p:ext uri="{BB962C8B-B14F-4D97-AF65-F5344CB8AC3E}">
        <p14:creationId xmlns:p14="http://schemas.microsoft.com/office/powerpoint/2010/main" val="41802929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GB" dirty="0" smtClean="0"/>
              <a:t>Treasure </a:t>
            </a:r>
            <a:endParaRPr lang="en-GB" dirty="0"/>
          </a:p>
        </p:txBody>
      </p:sp>
      <p:sp>
        <p:nvSpPr>
          <p:cNvPr id="3" name="Content Placeholder 2"/>
          <p:cNvSpPr>
            <a:spLocks noGrp="1"/>
          </p:cNvSpPr>
          <p:nvPr>
            <p:ph idx="1"/>
          </p:nvPr>
        </p:nvSpPr>
        <p:spPr>
          <a:xfrm>
            <a:off x="838200" y="1325563"/>
            <a:ext cx="10515600" cy="4351338"/>
          </a:xfrm>
        </p:spPr>
        <p:txBody>
          <a:bodyPr/>
          <a:lstStyle/>
          <a:p>
            <a:r>
              <a:rPr lang="en-GB" dirty="0" smtClean="0"/>
              <a:t>What do we learn about the treasure in this extract? </a:t>
            </a:r>
          </a:p>
          <a:p>
            <a:r>
              <a:rPr lang="en-GB" dirty="0" smtClean="0"/>
              <a:t>________________________________________________________________________________________________________________</a:t>
            </a:r>
          </a:p>
          <a:p>
            <a:r>
              <a:rPr lang="en-GB" dirty="0" smtClean="0"/>
              <a:t>What other negative influences has it had on other characters? </a:t>
            </a:r>
          </a:p>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1044769884"/>
              </p:ext>
            </p:extLst>
          </p:nvPr>
        </p:nvGraphicFramePr>
        <p:xfrm>
          <a:off x="1135116" y="3501232"/>
          <a:ext cx="10218684" cy="2836507"/>
        </p:xfrm>
        <a:graphic>
          <a:graphicData uri="http://schemas.openxmlformats.org/drawingml/2006/table">
            <a:tbl>
              <a:tblPr firstRow="1" bandRow="1">
                <a:tableStyleId>{5940675A-B579-460E-94D1-54222C63F5DA}</a:tableStyleId>
              </a:tblPr>
              <a:tblGrid>
                <a:gridCol w="5109342"/>
                <a:gridCol w="5109342"/>
              </a:tblGrid>
              <a:tr h="668287">
                <a:tc>
                  <a:txBody>
                    <a:bodyPr/>
                    <a:lstStyle/>
                    <a:p>
                      <a:r>
                        <a:rPr lang="en-GB" sz="2400" b="1" u="sng" dirty="0" smtClean="0">
                          <a:effectLst>
                            <a:outerShdw blurRad="38100" dist="38100" dir="2700000" algn="tl">
                              <a:srgbClr val="000000">
                                <a:alpha val="43137"/>
                              </a:srgbClr>
                            </a:outerShdw>
                          </a:effectLst>
                        </a:rPr>
                        <a:t>Character</a:t>
                      </a:r>
                      <a:endParaRPr lang="en-GB" sz="2400" b="1" u="sng" dirty="0">
                        <a:effectLst>
                          <a:outerShdw blurRad="38100" dist="38100" dir="2700000" algn="tl">
                            <a:srgbClr val="000000">
                              <a:alpha val="43137"/>
                            </a:srgbClr>
                          </a:outerShdw>
                        </a:effectLst>
                      </a:endParaRPr>
                    </a:p>
                  </a:txBody>
                  <a:tcPr/>
                </a:tc>
                <a:tc>
                  <a:txBody>
                    <a:bodyPr/>
                    <a:lstStyle/>
                    <a:p>
                      <a:r>
                        <a:rPr lang="en-GB" sz="2400" b="1" u="sng" dirty="0" smtClean="0">
                          <a:effectLst>
                            <a:outerShdw blurRad="38100" dist="38100" dir="2700000" algn="tl">
                              <a:srgbClr val="000000">
                                <a:alpha val="43137"/>
                              </a:srgbClr>
                            </a:outerShdw>
                          </a:effectLst>
                        </a:rPr>
                        <a:t>Influence</a:t>
                      </a:r>
                      <a:r>
                        <a:rPr lang="en-GB" sz="2400" b="1" u="sng" baseline="0" dirty="0" smtClean="0">
                          <a:effectLst>
                            <a:outerShdw blurRad="38100" dist="38100" dir="2700000" algn="tl">
                              <a:srgbClr val="000000">
                                <a:alpha val="43137"/>
                              </a:srgbClr>
                            </a:outerShdw>
                          </a:effectLst>
                        </a:rPr>
                        <a:t>  </a:t>
                      </a:r>
                      <a:endParaRPr lang="en-GB" sz="2400" b="1" u="sng" dirty="0">
                        <a:effectLst>
                          <a:outerShdw blurRad="38100" dist="38100" dir="2700000" algn="tl">
                            <a:srgbClr val="000000">
                              <a:alpha val="43137"/>
                            </a:srgbClr>
                          </a:outerShdw>
                        </a:effectLst>
                      </a:endParaRPr>
                    </a:p>
                  </a:txBody>
                  <a:tcPr/>
                </a:tc>
              </a:tr>
              <a:tr h="542055">
                <a:tc>
                  <a:txBody>
                    <a:bodyPr/>
                    <a:lstStyle/>
                    <a:p>
                      <a:endParaRPr lang="en-GB"/>
                    </a:p>
                  </a:txBody>
                  <a:tcPr/>
                </a:tc>
                <a:tc>
                  <a:txBody>
                    <a:bodyPr/>
                    <a:lstStyle/>
                    <a:p>
                      <a:endParaRPr lang="en-GB"/>
                    </a:p>
                  </a:txBody>
                  <a:tcPr/>
                </a:tc>
              </a:tr>
              <a:tr h="542055">
                <a:tc>
                  <a:txBody>
                    <a:bodyPr/>
                    <a:lstStyle/>
                    <a:p>
                      <a:endParaRPr lang="en-GB"/>
                    </a:p>
                  </a:txBody>
                  <a:tcPr/>
                </a:tc>
                <a:tc>
                  <a:txBody>
                    <a:bodyPr/>
                    <a:lstStyle/>
                    <a:p>
                      <a:endParaRPr lang="en-GB"/>
                    </a:p>
                  </a:txBody>
                  <a:tcPr/>
                </a:tc>
              </a:tr>
              <a:tr h="542055">
                <a:tc>
                  <a:txBody>
                    <a:bodyPr/>
                    <a:lstStyle/>
                    <a:p>
                      <a:endParaRPr lang="en-GB"/>
                    </a:p>
                  </a:txBody>
                  <a:tcPr/>
                </a:tc>
                <a:tc>
                  <a:txBody>
                    <a:bodyPr/>
                    <a:lstStyle/>
                    <a:p>
                      <a:endParaRPr lang="en-GB"/>
                    </a:p>
                  </a:txBody>
                  <a:tcPr/>
                </a:tc>
              </a:tr>
              <a:tr h="542055">
                <a:tc>
                  <a:txBody>
                    <a:bodyPr/>
                    <a:lstStyle/>
                    <a:p>
                      <a:endParaRPr lang="en-GB"/>
                    </a:p>
                  </a:txBody>
                  <a:tcPr/>
                </a:tc>
                <a:tc>
                  <a:txBody>
                    <a:bodyPr/>
                    <a:lstStyle/>
                    <a:p>
                      <a:endParaRPr lang="en-GB" dirty="0"/>
                    </a:p>
                  </a:txBody>
                  <a:tcPr/>
                </a:tc>
              </a:tr>
            </a:tbl>
          </a:graphicData>
        </a:graphic>
      </p:graphicFrame>
    </p:spTree>
    <p:extLst>
      <p:ext uri="{BB962C8B-B14F-4D97-AF65-F5344CB8AC3E}">
        <p14:creationId xmlns:p14="http://schemas.microsoft.com/office/powerpoint/2010/main" val="1586373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points to bring in </a:t>
            </a:r>
            <a:endParaRPr lang="en-GB" dirty="0"/>
          </a:p>
        </p:txBody>
      </p:sp>
      <p:sp>
        <p:nvSpPr>
          <p:cNvPr id="3" name="Content Placeholder 2"/>
          <p:cNvSpPr>
            <a:spLocks noGrp="1"/>
          </p:cNvSpPr>
          <p:nvPr>
            <p:ph idx="1"/>
          </p:nvPr>
        </p:nvSpPr>
        <p:spPr>
          <a:xfrm>
            <a:off x="838200" y="1825625"/>
            <a:ext cx="10515600" cy="4811658"/>
          </a:xfrm>
        </p:spPr>
        <p:txBody>
          <a:bodyPr>
            <a:normAutofit fontScale="92500"/>
          </a:bodyPr>
          <a:lstStyle/>
          <a:p>
            <a:r>
              <a:rPr lang="en-GB" dirty="0" smtClean="0"/>
              <a:t>How is the treasure a catalyst in the novel? </a:t>
            </a:r>
          </a:p>
          <a:p>
            <a:r>
              <a:rPr lang="en-GB" dirty="0" smtClean="0"/>
              <a:t>______________________________________________________</a:t>
            </a:r>
          </a:p>
          <a:p>
            <a:r>
              <a:rPr lang="en-GB" dirty="0" smtClean="0"/>
              <a:t>Who is narrating in this extract? How is this different to most of the novel? </a:t>
            </a:r>
          </a:p>
          <a:p>
            <a:r>
              <a:rPr lang="en-GB" dirty="0" smtClean="0"/>
              <a:t>________________________________________________________</a:t>
            </a:r>
          </a:p>
          <a:p>
            <a:r>
              <a:rPr lang="en-GB" dirty="0" smtClean="0"/>
              <a:t>How has the treasure had an influence on both plots – main and sub plot? ________________________________________________________________________________________________________________</a:t>
            </a:r>
          </a:p>
          <a:p>
            <a:r>
              <a:rPr lang="en-GB" dirty="0" smtClean="0"/>
              <a:t>The treasure motivates a large number of characters – what other aspects do motivate other characters? </a:t>
            </a:r>
          </a:p>
          <a:p>
            <a:r>
              <a:rPr lang="en-GB" dirty="0" smtClean="0"/>
              <a:t>__________________________________________________________________________________________________________________________</a:t>
            </a:r>
            <a:endParaRPr lang="en-GB" dirty="0"/>
          </a:p>
        </p:txBody>
      </p:sp>
    </p:spTree>
    <p:extLst>
      <p:ext uri="{BB962C8B-B14F-4D97-AF65-F5344CB8AC3E}">
        <p14:creationId xmlns:p14="http://schemas.microsoft.com/office/powerpoint/2010/main" val="39790860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Quotes + what they show </a:t>
            </a:r>
            <a:endParaRPr lang="en-GB" dirty="0"/>
          </a:p>
        </p:txBody>
      </p:sp>
      <p:sp>
        <p:nvSpPr>
          <p:cNvPr id="5" name="Content Placeholder 4"/>
          <p:cNvSpPr>
            <a:spLocks noGrp="1"/>
          </p:cNvSpPr>
          <p:nvPr>
            <p:ph sz="half" idx="1"/>
          </p:nvPr>
        </p:nvSpPr>
        <p:spPr/>
        <p:txBody>
          <a:bodyPr/>
          <a:lstStyle/>
          <a:p>
            <a:r>
              <a:rPr lang="en-GB" dirty="0" smtClean="0"/>
              <a:t>‘What an attractive woman!’</a:t>
            </a:r>
          </a:p>
          <a:p>
            <a:endParaRPr lang="en-GB" dirty="0"/>
          </a:p>
          <a:p>
            <a:endParaRPr lang="en-GB" dirty="0" smtClean="0"/>
          </a:p>
          <a:p>
            <a:endParaRPr lang="en-GB" dirty="0"/>
          </a:p>
          <a:p>
            <a:r>
              <a:rPr lang="en-GB" dirty="0" smtClean="0"/>
              <a:t> </a:t>
            </a:r>
            <a:r>
              <a:rPr lang="en-GB" dirty="0"/>
              <a:t>‘Women are never to be entirely trusted’</a:t>
            </a:r>
          </a:p>
        </p:txBody>
      </p:sp>
      <p:sp>
        <p:nvSpPr>
          <p:cNvPr id="6" name="Content Placeholder 5"/>
          <p:cNvSpPr>
            <a:spLocks noGrp="1"/>
          </p:cNvSpPr>
          <p:nvPr>
            <p:ph sz="half" idx="2"/>
          </p:nvPr>
        </p:nvSpPr>
        <p:spPr/>
        <p:txBody>
          <a:bodyPr/>
          <a:lstStyle/>
          <a:p>
            <a:r>
              <a:rPr lang="en-GB" dirty="0" smtClean="0"/>
              <a:t>________________________________________________________________________________________________________</a:t>
            </a:r>
          </a:p>
          <a:p>
            <a:endParaRPr lang="en-GB" dirty="0"/>
          </a:p>
          <a:p>
            <a:r>
              <a:rPr lang="en-GB" dirty="0" smtClean="0"/>
              <a:t>________________________________________________________________________________________________________</a:t>
            </a:r>
            <a:endParaRPr lang="en-GB" dirty="0"/>
          </a:p>
        </p:txBody>
      </p:sp>
    </p:spTree>
    <p:extLst>
      <p:ext uri="{BB962C8B-B14F-4D97-AF65-F5344CB8AC3E}">
        <p14:creationId xmlns:p14="http://schemas.microsoft.com/office/powerpoint/2010/main" val="1848001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Extract 3 – How does Conan Doyle present the romance between Watson and Mary? </a:t>
            </a:r>
            <a:endParaRPr lang="en-GB" dirty="0"/>
          </a:p>
        </p:txBody>
      </p:sp>
      <p:sp>
        <p:nvSpPr>
          <p:cNvPr id="6" name="Content Placeholder 5"/>
          <p:cNvSpPr>
            <a:spLocks noGrp="1"/>
          </p:cNvSpPr>
          <p:nvPr>
            <p:ph idx="1"/>
          </p:nvPr>
        </p:nvSpPr>
        <p:spPr>
          <a:xfrm>
            <a:off x="381000" y="1825625"/>
            <a:ext cx="10355317" cy="5032375"/>
          </a:xfrm>
        </p:spPr>
        <p:txBody>
          <a:bodyPr>
            <a:normAutofit fontScale="70000" lnSpcReduction="20000"/>
          </a:bodyPr>
          <a:lstStyle/>
          <a:p>
            <a:r>
              <a:rPr lang="en-GB" dirty="0"/>
              <a:t>He held up the lantern, and his hand shook until the circles of light flickered and wavered all round us. Miss </a:t>
            </a:r>
            <a:r>
              <a:rPr lang="en-GB" dirty="0" err="1"/>
              <a:t>Morstan</a:t>
            </a:r>
            <a:r>
              <a:rPr lang="en-GB" dirty="0"/>
              <a:t> seized my wrist, and we all stood with thumping hearts, straining our ears. From the great black house there sounded through the silent night the saddest and most pitiful of sounds,--the shrill, broken whimpering of a frightened woman. </a:t>
            </a:r>
          </a:p>
          <a:p>
            <a:r>
              <a:rPr lang="en-GB" dirty="0"/>
              <a:t>"It is </a:t>
            </a:r>
            <a:r>
              <a:rPr lang="en-GB" dirty="0" err="1"/>
              <a:t>Mrs.</a:t>
            </a:r>
            <a:r>
              <a:rPr lang="en-GB" dirty="0"/>
              <a:t> </a:t>
            </a:r>
            <a:r>
              <a:rPr lang="en-GB" dirty="0" err="1"/>
              <a:t>Bernstone</a:t>
            </a:r>
            <a:r>
              <a:rPr lang="en-GB" dirty="0"/>
              <a:t>," said </a:t>
            </a:r>
            <a:r>
              <a:rPr lang="en-GB" dirty="0" err="1"/>
              <a:t>Sholto</a:t>
            </a:r>
            <a:r>
              <a:rPr lang="en-GB" dirty="0"/>
              <a:t>. "She is the only woman in the house. Wait here. I shall be back in a moment." He hurried for the door, and knocked in his peculiar way. We could see a tall old woman admit him, and sway with pleasure at the very sight of him. </a:t>
            </a:r>
          </a:p>
          <a:p>
            <a:r>
              <a:rPr lang="en-GB" dirty="0"/>
              <a:t>"Oh, </a:t>
            </a:r>
            <a:r>
              <a:rPr lang="en-GB" dirty="0" err="1"/>
              <a:t>Mr.</a:t>
            </a:r>
            <a:r>
              <a:rPr lang="en-GB" dirty="0"/>
              <a:t> Thaddeus, sir, I am so glad you have come! I am so glad you have come, </a:t>
            </a:r>
            <a:r>
              <a:rPr lang="en-GB" dirty="0" err="1"/>
              <a:t>Mr.</a:t>
            </a:r>
            <a:r>
              <a:rPr lang="en-GB" dirty="0"/>
              <a:t> Thaddeus, sir!" We heard her reiterated rejoicings until the door was closed and her voice died away into a muffled monotone. </a:t>
            </a:r>
          </a:p>
          <a:p>
            <a:r>
              <a:rPr lang="en-GB" dirty="0"/>
              <a:t>Our guide had left us the lantern. Holmes swung it slowly round, and peered keenly at the house, and at the great rubbish-heaps which cumbered the grounds. Miss </a:t>
            </a:r>
            <a:r>
              <a:rPr lang="en-GB" dirty="0" err="1"/>
              <a:t>Morstan</a:t>
            </a:r>
            <a:r>
              <a:rPr lang="en-GB" dirty="0"/>
              <a:t> and I stood together, and her hand was in mine. A wondrous subtle thing is love, for here were we two who had never seen each other before that day, between whom no word or even look of affection had ever passed, and yet now in an hour of trouble our hands instinctively sought for each other. I have marvelled at it since, but at the time it seemed the most natural thing that I should go out to her so, and, as she has often told me, there was in her also the instinct to turn to me for comfort and protection. So we stood hand in hand, like two children, and there was peace in our hearts for all the dark things that surrounded us.</a:t>
            </a:r>
          </a:p>
          <a:p>
            <a:endParaRPr lang="en-GB" dirty="0"/>
          </a:p>
        </p:txBody>
      </p:sp>
      <p:sp>
        <p:nvSpPr>
          <p:cNvPr id="7" name="TextBox 6"/>
          <p:cNvSpPr txBox="1"/>
          <p:nvPr/>
        </p:nvSpPr>
        <p:spPr>
          <a:xfrm>
            <a:off x="10893973" y="2175641"/>
            <a:ext cx="1298028" cy="1754326"/>
          </a:xfrm>
          <a:prstGeom prst="rect">
            <a:avLst/>
          </a:prstGeom>
          <a:noFill/>
        </p:spPr>
        <p:txBody>
          <a:bodyPr wrap="square" rtlCol="0">
            <a:spAutoFit/>
          </a:bodyPr>
          <a:lstStyle/>
          <a:p>
            <a:r>
              <a:rPr lang="en-GB" dirty="0" smtClean="0"/>
              <a:t>How are we seeing a growing connection between them? </a:t>
            </a:r>
            <a:endParaRPr lang="en-GB" dirty="0"/>
          </a:p>
        </p:txBody>
      </p:sp>
    </p:spTree>
    <p:extLst>
      <p:ext uri="{BB962C8B-B14F-4D97-AF65-F5344CB8AC3E}">
        <p14:creationId xmlns:p14="http://schemas.microsoft.com/office/powerpoint/2010/main" val="3141019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Play has a whole – Lady Macbeth’s Changing Attitude </a:t>
            </a:r>
            <a:endParaRPr lang="en-GB" dirty="0"/>
          </a:p>
        </p:txBody>
      </p:sp>
      <p:sp>
        <p:nvSpPr>
          <p:cNvPr id="4" name="TextBox 3"/>
          <p:cNvSpPr txBox="1"/>
          <p:nvPr/>
        </p:nvSpPr>
        <p:spPr>
          <a:xfrm>
            <a:off x="497928" y="1567725"/>
            <a:ext cx="3334871" cy="1754326"/>
          </a:xfrm>
          <a:prstGeom prst="rect">
            <a:avLst/>
          </a:prstGeom>
          <a:noFill/>
        </p:spPr>
        <p:txBody>
          <a:bodyPr wrap="square" rtlCol="0">
            <a:spAutoFit/>
          </a:bodyPr>
          <a:lstStyle/>
          <a:p>
            <a:r>
              <a:rPr lang="en-GB" dirty="0" smtClean="0"/>
              <a:t>Lady Macbeth at news from Macbeth  </a:t>
            </a:r>
          </a:p>
          <a:p>
            <a:endParaRPr lang="en-GB" dirty="0"/>
          </a:p>
          <a:p>
            <a:endParaRPr lang="en-GB" dirty="0" smtClean="0"/>
          </a:p>
          <a:p>
            <a:endParaRPr lang="en-GB" dirty="0"/>
          </a:p>
          <a:p>
            <a:endParaRPr lang="en-GB" dirty="0"/>
          </a:p>
        </p:txBody>
      </p:sp>
      <p:sp>
        <p:nvSpPr>
          <p:cNvPr id="5" name="Right Arrow 4"/>
          <p:cNvSpPr/>
          <p:nvPr/>
        </p:nvSpPr>
        <p:spPr>
          <a:xfrm>
            <a:off x="3738283" y="1453930"/>
            <a:ext cx="1707776" cy="1160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5876364" y="1114825"/>
            <a:ext cx="3146612" cy="1200329"/>
          </a:xfrm>
          <a:prstGeom prst="rect">
            <a:avLst/>
          </a:prstGeom>
          <a:noFill/>
        </p:spPr>
        <p:txBody>
          <a:bodyPr wrap="square" rtlCol="0">
            <a:spAutoFit/>
          </a:bodyPr>
          <a:lstStyle/>
          <a:p>
            <a:r>
              <a:rPr lang="en-GB" dirty="0" smtClean="0"/>
              <a:t>How she plans to convince Macbeth/carry out murder </a:t>
            </a:r>
          </a:p>
          <a:p>
            <a:endParaRPr lang="en-GB" dirty="0"/>
          </a:p>
          <a:p>
            <a:endParaRPr lang="en-GB" dirty="0"/>
          </a:p>
        </p:txBody>
      </p:sp>
      <p:sp>
        <p:nvSpPr>
          <p:cNvPr id="7" name="TextBox 6"/>
          <p:cNvSpPr txBox="1"/>
          <p:nvPr/>
        </p:nvSpPr>
        <p:spPr>
          <a:xfrm>
            <a:off x="9793942" y="2210558"/>
            <a:ext cx="1985683" cy="646331"/>
          </a:xfrm>
          <a:prstGeom prst="rect">
            <a:avLst/>
          </a:prstGeom>
          <a:noFill/>
        </p:spPr>
        <p:txBody>
          <a:bodyPr wrap="square" rtlCol="0">
            <a:spAutoFit/>
          </a:bodyPr>
          <a:lstStyle/>
          <a:p>
            <a:r>
              <a:rPr lang="en-GB" dirty="0" smtClean="0"/>
              <a:t>Reaction to killing Duncan </a:t>
            </a:r>
            <a:endParaRPr lang="en-GB" dirty="0"/>
          </a:p>
        </p:txBody>
      </p:sp>
      <p:sp>
        <p:nvSpPr>
          <p:cNvPr id="8" name="TextBox 7"/>
          <p:cNvSpPr txBox="1"/>
          <p:nvPr/>
        </p:nvSpPr>
        <p:spPr>
          <a:xfrm>
            <a:off x="5540189" y="3286742"/>
            <a:ext cx="3482787" cy="646331"/>
          </a:xfrm>
          <a:prstGeom prst="rect">
            <a:avLst/>
          </a:prstGeom>
          <a:noFill/>
        </p:spPr>
        <p:txBody>
          <a:bodyPr wrap="square" rtlCol="0">
            <a:spAutoFit/>
          </a:bodyPr>
          <a:lstStyle/>
          <a:p>
            <a:r>
              <a:rPr lang="en-GB" dirty="0" smtClean="0"/>
              <a:t>Reaction to Duncan’s death – how cover for Macbeth again?  </a:t>
            </a:r>
            <a:endParaRPr lang="en-GB" dirty="0"/>
          </a:p>
        </p:txBody>
      </p:sp>
      <p:sp>
        <p:nvSpPr>
          <p:cNvPr id="9" name="TextBox 8"/>
          <p:cNvSpPr txBox="1"/>
          <p:nvPr/>
        </p:nvSpPr>
        <p:spPr>
          <a:xfrm>
            <a:off x="995082" y="3489737"/>
            <a:ext cx="3677771" cy="369332"/>
          </a:xfrm>
          <a:prstGeom prst="rect">
            <a:avLst/>
          </a:prstGeom>
          <a:noFill/>
        </p:spPr>
        <p:txBody>
          <a:bodyPr wrap="square" rtlCol="0">
            <a:spAutoFit/>
          </a:bodyPr>
          <a:lstStyle/>
          <a:p>
            <a:r>
              <a:rPr lang="en-GB" dirty="0" smtClean="0"/>
              <a:t>Banquet scene </a:t>
            </a:r>
            <a:endParaRPr lang="en-GB" dirty="0"/>
          </a:p>
        </p:txBody>
      </p:sp>
      <p:sp>
        <p:nvSpPr>
          <p:cNvPr id="10" name="TextBox 9"/>
          <p:cNvSpPr txBox="1"/>
          <p:nvPr/>
        </p:nvSpPr>
        <p:spPr>
          <a:xfrm>
            <a:off x="1237129" y="5475369"/>
            <a:ext cx="2900083" cy="369332"/>
          </a:xfrm>
          <a:prstGeom prst="rect">
            <a:avLst/>
          </a:prstGeom>
          <a:noFill/>
        </p:spPr>
        <p:txBody>
          <a:bodyPr wrap="square" rtlCol="0">
            <a:spAutoFit/>
          </a:bodyPr>
          <a:lstStyle/>
          <a:p>
            <a:r>
              <a:rPr lang="en-GB" dirty="0" smtClean="0"/>
              <a:t>Sleepwalking scene </a:t>
            </a:r>
            <a:endParaRPr lang="en-GB" dirty="0"/>
          </a:p>
        </p:txBody>
      </p:sp>
      <p:sp>
        <p:nvSpPr>
          <p:cNvPr id="11" name="TextBox 10"/>
          <p:cNvSpPr txBox="1"/>
          <p:nvPr/>
        </p:nvSpPr>
        <p:spPr>
          <a:xfrm>
            <a:off x="8129868" y="5120351"/>
            <a:ext cx="3328147" cy="369332"/>
          </a:xfrm>
          <a:prstGeom prst="rect">
            <a:avLst/>
          </a:prstGeom>
          <a:noFill/>
        </p:spPr>
        <p:txBody>
          <a:bodyPr wrap="square" rtlCol="0">
            <a:spAutoFit/>
          </a:bodyPr>
          <a:lstStyle/>
          <a:p>
            <a:r>
              <a:rPr lang="en-GB" dirty="0" smtClean="0"/>
              <a:t>Her death  </a:t>
            </a:r>
            <a:endParaRPr lang="en-GB" dirty="0"/>
          </a:p>
        </p:txBody>
      </p:sp>
      <p:sp>
        <p:nvSpPr>
          <p:cNvPr id="12" name="Rectangle 11"/>
          <p:cNvSpPr/>
          <p:nvPr/>
        </p:nvSpPr>
        <p:spPr>
          <a:xfrm>
            <a:off x="430306" y="1572309"/>
            <a:ext cx="3186953" cy="14439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5853953" y="1008994"/>
            <a:ext cx="2805954" cy="200725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9547412" y="2106186"/>
            <a:ext cx="2460812" cy="28154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5311588" y="3238485"/>
            <a:ext cx="3908613" cy="138917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995082" y="3513905"/>
            <a:ext cx="3818965" cy="15493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p:nvSpPr>
        <p:spPr>
          <a:xfrm>
            <a:off x="667871" y="5465514"/>
            <a:ext cx="4038600" cy="12849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p:cNvSpPr/>
          <p:nvPr/>
        </p:nvSpPr>
        <p:spPr>
          <a:xfrm>
            <a:off x="7476565" y="5087449"/>
            <a:ext cx="4034117" cy="16629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ight Arrow 18"/>
          <p:cNvSpPr/>
          <p:nvPr/>
        </p:nvSpPr>
        <p:spPr>
          <a:xfrm>
            <a:off x="8659907" y="1795060"/>
            <a:ext cx="887505" cy="9405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Left Arrow 19"/>
          <p:cNvSpPr/>
          <p:nvPr/>
        </p:nvSpPr>
        <p:spPr>
          <a:xfrm>
            <a:off x="8906436" y="3580175"/>
            <a:ext cx="779929" cy="55589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Left Arrow 20"/>
          <p:cNvSpPr/>
          <p:nvPr/>
        </p:nvSpPr>
        <p:spPr>
          <a:xfrm>
            <a:off x="4672853" y="3933073"/>
            <a:ext cx="638735" cy="46584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ight Arrow 21"/>
          <p:cNvSpPr/>
          <p:nvPr/>
        </p:nvSpPr>
        <p:spPr>
          <a:xfrm>
            <a:off x="5170392" y="5489683"/>
            <a:ext cx="2039473" cy="112139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Down Arrow 2"/>
          <p:cNvSpPr/>
          <p:nvPr/>
        </p:nvSpPr>
        <p:spPr>
          <a:xfrm>
            <a:off x="2222938" y="5063281"/>
            <a:ext cx="867103" cy="4264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333139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Extract 3 – Other points </a:t>
            </a:r>
            <a:endParaRPr lang="en-GB" dirty="0"/>
          </a:p>
        </p:txBody>
      </p:sp>
      <p:sp>
        <p:nvSpPr>
          <p:cNvPr id="3" name="Content Placeholder 2"/>
          <p:cNvSpPr>
            <a:spLocks noGrp="1"/>
          </p:cNvSpPr>
          <p:nvPr>
            <p:ph idx="1"/>
          </p:nvPr>
        </p:nvSpPr>
        <p:spPr/>
        <p:txBody>
          <a:bodyPr>
            <a:normAutofit lnSpcReduction="10000"/>
          </a:bodyPr>
          <a:lstStyle/>
          <a:p>
            <a:r>
              <a:rPr lang="en-GB" dirty="0" smtClean="0"/>
              <a:t>What other times do we see Watson’s feelings towards Mary? </a:t>
            </a:r>
          </a:p>
          <a:p>
            <a:r>
              <a:rPr lang="en-GB" dirty="0" smtClean="0"/>
              <a:t>_______________________________________________</a:t>
            </a:r>
          </a:p>
          <a:p>
            <a:r>
              <a:rPr lang="en-GB" dirty="0" smtClean="0"/>
              <a:t>_______________________________________________</a:t>
            </a:r>
          </a:p>
          <a:p>
            <a:r>
              <a:rPr lang="en-GB" dirty="0" smtClean="0"/>
              <a:t>_______________________________________________</a:t>
            </a:r>
          </a:p>
          <a:p>
            <a:r>
              <a:rPr lang="en-GB" dirty="0" smtClean="0"/>
              <a:t>_______________________________________________</a:t>
            </a:r>
          </a:p>
          <a:p>
            <a:r>
              <a:rPr lang="en-GB" dirty="0" smtClean="0"/>
              <a:t>_______________________________________________</a:t>
            </a:r>
          </a:p>
          <a:p>
            <a:r>
              <a:rPr lang="en-GB" dirty="0" smtClean="0"/>
              <a:t>What do we know about Sherlock’s views on emotion / romance? </a:t>
            </a:r>
          </a:p>
          <a:p>
            <a:r>
              <a:rPr lang="en-GB" dirty="0" smtClean="0"/>
              <a:t>______________________________________________</a:t>
            </a:r>
          </a:p>
          <a:p>
            <a:r>
              <a:rPr lang="en-GB" dirty="0" smtClean="0"/>
              <a:t>______________________________________________</a:t>
            </a:r>
            <a:endParaRPr lang="en-GB" dirty="0"/>
          </a:p>
        </p:txBody>
      </p:sp>
    </p:spTree>
    <p:extLst>
      <p:ext uri="{BB962C8B-B14F-4D97-AF65-F5344CB8AC3E}">
        <p14:creationId xmlns:p14="http://schemas.microsoft.com/office/powerpoint/2010/main" val="36456410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Extract 3 </a:t>
            </a:r>
            <a:endParaRPr lang="en-GB" dirty="0"/>
          </a:p>
        </p:txBody>
      </p:sp>
      <p:sp>
        <p:nvSpPr>
          <p:cNvPr id="3" name="Content Placeholder 2"/>
          <p:cNvSpPr>
            <a:spLocks noGrp="1"/>
          </p:cNvSpPr>
          <p:nvPr>
            <p:ph idx="1"/>
          </p:nvPr>
        </p:nvSpPr>
        <p:spPr/>
        <p:txBody>
          <a:bodyPr/>
          <a:lstStyle/>
          <a:p>
            <a:r>
              <a:rPr lang="en-GB" dirty="0" smtClean="0"/>
              <a:t>Mary represents the ideal role of women in the Victorian society. </a:t>
            </a:r>
          </a:p>
          <a:p>
            <a:r>
              <a:rPr lang="en-GB" dirty="0" smtClean="0"/>
              <a:t>What other points do we know about the role of women – remember there is another woman mentioned in extract. </a:t>
            </a:r>
          </a:p>
          <a:p>
            <a:r>
              <a:rPr lang="en-GB" dirty="0" smtClean="0"/>
              <a:t>A____________ of the H____________ / W_________ s_____</a:t>
            </a:r>
          </a:p>
          <a:p>
            <a:r>
              <a:rPr lang="en-GB" dirty="0" smtClean="0"/>
              <a:t>________________________________________________</a:t>
            </a:r>
          </a:p>
          <a:p>
            <a:r>
              <a:rPr lang="en-GB" dirty="0" smtClean="0"/>
              <a:t>________________________________________________</a:t>
            </a:r>
          </a:p>
          <a:p>
            <a:r>
              <a:rPr lang="en-GB" dirty="0" smtClean="0"/>
              <a:t>________________________________________________</a:t>
            </a:r>
            <a:endParaRPr lang="en-GB" dirty="0"/>
          </a:p>
        </p:txBody>
      </p:sp>
    </p:spTree>
    <p:extLst>
      <p:ext uri="{BB962C8B-B14F-4D97-AF65-F5344CB8AC3E}">
        <p14:creationId xmlns:p14="http://schemas.microsoft.com/office/powerpoint/2010/main" val="3737120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Last task </a:t>
            </a:r>
            <a:endParaRPr lang="en-GB" dirty="0"/>
          </a:p>
        </p:txBody>
      </p:sp>
      <p:sp>
        <p:nvSpPr>
          <p:cNvPr id="8" name="Content Placeholder 7"/>
          <p:cNvSpPr>
            <a:spLocks noGrp="1"/>
          </p:cNvSpPr>
          <p:nvPr>
            <p:ph idx="1"/>
          </p:nvPr>
        </p:nvSpPr>
        <p:spPr/>
        <p:txBody>
          <a:bodyPr/>
          <a:lstStyle/>
          <a:p>
            <a:r>
              <a:rPr lang="en-GB" dirty="0" smtClean="0"/>
              <a:t>Take ONE of the extracts which you are now going to practice writing up. </a:t>
            </a:r>
          </a:p>
          <a:p>
            <a:endParaRPr lang="en-GB" dirty="0"/>
          </a:p>
          <a:p>
            <a:r>
              <a:rPr lang="en-GB" dirty="0" smtClean="0"/>
              <a:t>Revision for rest of weekend – writing up more of these. </a:t>
            </a:r>
          </a:p>
          <a:p>
            <a:endParaRPr lang="en-GB" dirty="0"/>
          </a:p>
          <a:p>
            <a:r>
              <a:rPr lang="en-GB" dirty="0" smtClean="0"/>
              <a:t>Remember you have an Anthology full of extracts and exam questions! </a:t>
            </a:r>
            <a:endParaRPr lang="en-GB" dirty="0"/>
          </a:p>
        </p:txBody>
      </p:sp>
    </p:spTree>
    <p:extLst>
      <p:ext uri="{BB962C8B-B14F-4D97-AF65-F5344CB8AC3E}">
        <p14:creationId xmlns:p14="http://schemas.microsoft.com/office/powerpoint/2010/main" val="1646820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928" y="64926"/>
            <a:ext cx="10515600" cy="1325563"/>
          </a:xfrm>
        </p:spPr>
        <p:txBody>
          <a:bodyPr/>
          <a:lstStyle/>
          <a:p>
            <a:r>
              <a:rPr lang="en-GB" dirty="0" smtClean="0"/>
              <a:t>Play has a whole – Lady Macbeth + Macbeth’s Changing relationship </a:t>
            </a:r>
            <a:endParaRPr lang="en-GB" dirty="0"/>
          </a:p>
        </p:txBody>
      </p:sp>
      <p:sp>
        <p:nvSpPr>
          <p:cNvPr id="4" name="TextBox 3"/>
          <p:cNvSpPr txBox="1"/>
          <p:nvPr/>
        </p:nvSpPr>
        <p:spPr>
          <a:xfrm>
            <a:off x="497928" y="1567725"/>
            <a:ext cx="3334871" cy="1200329"/>
          </a:xfrm>
          <a:prstGeom prst="rect">
            <a:avLst/>
          </a:prstGeom>
          <a:noFill/>
        </p:spPr>
        <p:txBody>
          <a:bodyPr wrap="square" rtlCol="0">
            <a:spAutoFit/>
          </a:bodyPr>
          <a:lstStyle/>
          <a:p>
            <a:r>
              <a:rPr lang="en-GB" dirty="0" smtClean="0"/>
              <a:t>How see love at beginning </a:t>
            </a:r>
            <a:endParaRPr lang="en-GB" dirty="0"/>
          </a:p>
          <a:p>
            <a:endParaRPr lang="en-GB" dirty="0" smtClean="0"/>
          </a:p>
          <a:p>
            <a:endParaRPr lang="en-GB" dirty="0"/>
          </a:p>
          <a:p>
            <a:endParaRPr lang="en-GB" dirty="0"/>
          </a:p>
        </p:txBody>
      </p:sp>
      <p:sp>
        <p:nvSpPr>
          <p:cNvPr id="5" name="Right Arrow 4"/>
          <p:cNvSpPr/>
          <p:nvPr/>
        </p:nvSpPr>
        <p:spPr>
          <a:xfrm>
            <a:off x="3738283" y="1453930"/>
            <a:ext cx="1707776" cy="1160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5876364" y="1003114"/>
            <a:ext cx="3146612" cy="646331"/>
          </a:xfrm>
          <a:prstGeom prst="rect">
            <a:avLst/>
          </a:prstGeom>
          <a:noFill/>
        </p:spPr>
        <p:txBody>
          <a:bodyPr wrap="square" rtlCol="0">
            <a:spAutoFit/>
          </a:bodyPr>
          <a:lstStyle/>
          <a:p>
            <a:r>
              <a:rPr lang="en-GB" dirty="0" smtClean="0"/>
              <a:t> How see LM’s dominance after reading letter?</a:t>
            </a:r>
          </a:p>
        </p:txBody>
      </p:sp>
      <p:sp>
        <p:nvSpPr>
          <p:cNvPr id="7" name="TextBox 6"/>
          <p:cNvSpPr txBox="1"/>
          <p:nvPr/>
        </p:nvSpPr>
        <p:spPr>
          <a:xfrm>
            <a:off x="9793942" y="2210558"/>
            <a:ext cx="1985683" cy="646331"/>
          </a:xfrm>
          <a:prstGeom prst="rect">
            <a:avLst/>
          </a:prstGeom>
          <a:noFill/>
        </p:spPr>
        <p:txBody>
          <a:bodyPr wrap="square" rtlCol="0">
            <a:spAutoFit/>
          </a:bodyPr>
          <a:lstStyle/>
          <a:p>
            <a:r>
              <a:rPr lang="en-GB" dirty="0" smtClean="0"/>
              <a:t>How LM persuade Macbeth to kill</a:t>
            </a:r>
            <a:endParaRPr lang="en-GB" dirty="0"/>
          </a:p>
        </p:txBody>
      </p:sp>
      <p:sp>
        <p:nvSpPr>
          <p:cNvPr id="8" name="TextBox 7"/>
          <p:cNvSpPr txBox="1"/>
          <p:nvPr/>
        </p:nvSpPr>
        <p:spPr>
          <a:xfrm>
            <a:off x="5540189" y="3286742"/>
            <a:ext cx="3482787" cy="646331"/>
          </a:xfrm>
          <a:prstGeom prst="rect">
            <a:avLst/>
          </a:prstGeom>
          <a:noFill/>
        </p:spPr>
        <p:txBody>
          <a:bodyPr wrap="square" rtlCol="0">
            <a:spAutoFit/>
          </a:bodyPr>
          <a:lstStyle/>
          <a:p>
            <a:r>
              <a:rPr lang="en-GB" dirty="0" smtClean="0"/>
              <a:t>Reaction to Duncan’s death – how cover for Macbeth again?  </a:t>
            </a:r>
            <a:endParaRPr lang="en-GB" dirty="0"/>
          </a:p>
        </p:txBody>
      </p:sp>
      <p:sp>
        <p:nvSpPr>
          <p:cNvPr id="9" name="TextBox 8"/>
          <p:cNvSpPr txBox="1"/>
          <p:nvPr/>
        </p:nvSpPr>
        <p:spPr>
          <a:xfrm>
            <a:off x="667871" y="3489737"/>
            <a:ext cx="4446491" cy="369332"/>
          </a:xfrm>
          <a:prstGeom prst="rect">
            <a:avLst/>
          </a:prstGeom>
          <a:noFill/>
        </p:spPr>
        <p:txBody>
          <a:bodyPr wrap="square" rtlCol="0">
            <a:spAutoFit/>
          </a:bodyPr>
          <a:lstStyle/>
          <a:p>
            <a:r>
              <a:rPr lang="en-GB" dirty="0" smtClean="0"/>
              <a:t>Macbeth begins to act more independently  </a:t>
            </a:r>
            <a:endParaRPr lang="en-GB" dirty="0"/>
          </a:p>
        </p:txBody>
      </p:sp>
      <p:sp>
        <p:nvSpPr>
          <p:cNvPr id="10" name="TextBox 9"/>
          <p:cNvSpPr txBox="1"/>
          <p:nvPr/>
        </p:nvSpPr>
        <p:spPr>
          <a:xfrm>
            <a:off x="1237129" y="5475369"/>
            <a:ext cx="2900083" cy="369332"/>
          </a:xfrm>
          <a:prstGeom prst="rect">
            <a:avLst/>
          </a:prstGeom>
          <a:noFill/>
        </p:spPr>
        <p:txBody>
          <a:bodyPr wrap="square" rtlCol="0">
            <a:spAutoFit/>
          </a:bodyPr>
          <a:lstStyle/>
          <a:p>
            <a:r>
              <a:rPr lang="en-GB" dirty="0" smtClean="0"/>
              <a:t>Banquet scene  </a:t>
            </a:r>
            <a:endParaRPr lang="en-GB" dirty="0"/>
          </a:p>
        </p:txBody>
      </p:sp>
      <p:sp>
        <p:nvSpPr>
          <p:cNvPr id="11" name="TextBox 10"/>
          <p:cNvSpPr txBox="1"/>
          <p:nvPr/>
        </p:nvSpPr>
        <p:spPr>
          <a:xfrm>
            <a:off x="5446059" y="5106037"/>
            <a:ext cx="3328147" cy="369332"/>
          </a:xfrm>
          <a:prstGeom prst="rect">
            <a:avLst/>
          </a:prstGeom>
          <a:noFill/>
        </p:spPr>
        <p:txBody>
          <a:bodyPr wrap="square" rtlCol="0">
            <a:spAutoFit/>
          </a:bodyPr>
          <a:lstStyle/>
          <a:p>
            <a:r>
              <a:rPr lang="en-GB" dirty="0" smtClean="0"/>
              <a:t>Macbeth’s further plans  </a:t>
            </a:r>
            <a:endParaRPr lang="en-GB" dirty="0"/>
          </a:p>
        </p:txBody>
      </p:sp>
      <p:sp>
        <p:nvSpPr>
          <p:cNvPr id="12" name="Rectangle 11"/>
          <p:cNvSpPr/>
          <p:nvPr/>
        </p:nvSpPr>
        <p:spPr>
          <a:xfrm>
            <a:off x="430306" y="1572309"/>
            <a:ext cx="3186953" cy="14439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5853953" y="1008994"/>
            <a:ext cx="2805954" cy="200725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9547412" y="2106186"/>
            <a:ext cx="2460812" cy="28154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5311588" y="3238485"/>
            <a:ext cx="3908613" cy="138917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497928" y="3513905"/>
            <a:ext cx="4316119" cy="15493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p:nvSpPr>
        <p:spPr>
          <a:xfrm>
            <a:off x="0" y="5547271"/>
            <a:ext cx="4038600" cy="12849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p:cNvSpPr/>
          <p:nvPr/>
        </p:nvSpPr>
        <p:spPr>
          <a:xfrm>
            <a:off x="5496099" y="5130571"/>
            <a:ext cx="2238703" cy="16629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ight Arrow 18"/>
          <p:cNvSpPr/>
          <p:nvPr/>
        </p:nvSpPr>
        <p:spPr>
          <a:xfrm>
            <a:off x="8659907" y="1795060"/>
            <a:ext cx="887505" cy="9405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Left Arrow 19"/>
          <p:cNvSpPr/>
          <p:nvPr/>
        </p:nvSpPr>
        <p:spPr>
          <a:xfrm>
            <a:off x="8906436" y="3580175"/>
            <a:ext cx="779929" cy="55589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Left Arrow 20"/>
          <p:cNvSpPr/>
          <p:nvPr/>
        </p:nvSpPr>
        <p:spPr>
          <a:xfrm>
            <a:off x="4672853" y="3933073"/>
            <a:ext cx="638735" cy="46584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ight Arrow 21"/>
          <p:cNvSpPr/>
          <p:nvPr/>
        </p:nvSpPr>
        <p:spPr>
          <a:xfrm>
            <a:off x="4048492" y="5629028"/>
            <a:ext cx="1397567" cy="112139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Down Arrow 2"/>
          <p:cNvSpPr/>
          <p:nvPr/>
        </p:nvSpPr>
        <p:spPr>
          <a:xfrm>
            <a:off x="2222938" y="5063281"/>
            <a:ext cx="867103" cy="4264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p:cNvSpPr/>
          <p:nvPr/>
        </p:nvSpPr>
        <p:spPr>
          <a:xfrm>
            <a:off x="8466083" y="5025996"/>
            <a:ext cx="3542141" cy="172442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p:cNvSpPr txBox="1"/>
          <p:nvPr/>
        </p:nvSpPr>
        <p:spPr>
          <a:xfrm>
            <a:off x="8659907" y="5143857"/>
            <a:ext cx="2353621" cy="369332"/>
          </a:xfrm>
          <a:prstGeom prst="rect">
            <a:avLst/>
          </a:prstGeom>
          <a:noFill/>
        </p:spPr>
        <p:txBody>
          <a:bodyPr wrap="square" rtlCol="0">
            <a:spAutoFit/>
          </a:bodyPr>
          <a:lstStyle/>
          <a:p>
            <a:r>
              <a:rPr lang="en-GB" dirty="0" smtClean="0"/>
              <a:t>End of play </a:t>
            </a:r>
            <a:endParaRPr lang="en-GB" dirty="0"/>
          </a:p>
        </p:txBody>
      </p:sp>
      <p:sp>
        <p:nvSpPr>
          <p:cNvPr id="25" name="Right Arrow 24"/>
          <p:cNvSpPr/>
          <p:nvPr/>
        </p:nvSpPr>
        <p:spPr>
          <a:xfrm>
            <a:off x="7802077" y="5390402"/>
            <a:ext cx="583324" cy="9956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76411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structural points </a:t>
            </a:r>
            <a:endParaRPr lang="en-GB" dirty="0"/>
          </a:p>
        </p:txBody>
      </p:sp>
      <p:sp>
        <p:nvSpPr>
          <p:cNvPr id="3" name="Content Placeholder 2"/>
          <p:cNvSpPr>
            <a:spLocks noGrp="1"/>
          </p:cNvSpPr>
          <p:nvPr>
            <p:ph idx="1"/>
          </p:nvPr>
        </p:nvSpPr>
        <p:spPr/>
        <p:txBody>
          <a:bodyPr/>
          <a:lstStyle/>
          <a:p>
            <a:r>
              <a:rPr lang="en-GB" dirty="0" smtClean="0"/>
              <a:t>Why open with Witches? </a:t>
            </a:r>
          </a:p>
          <a:p>
            <a:r>
              <a:rPr lang="en-GB" dirty="0" smtClean="0"/>
              <a:t>_____________________________________________________</a:t>
            </a:r>
          </a:p>
          <a:p>
            <a:r>
              <a:rPr lang="en-GB" dirty="0" smtClean="0"/>
              <a:t>What is important about the weather at the beginning? </a:t>
            </a:r>
          </a:p>
          <a:p>
            <a:r>
              <a:rPr lang="en-GB" dirty="0" smtClean="0"/>
              <a:t>_____________________________________________________</a:t>
            </a:r>
          </a:p>
          <a:p>
            <a:r>
              <a:rPr lang="en-GB" dirty="0" smtClean="0"/>
              <a:t>When is the last time we see Macbeth + Lady Macbeth together? </a:t>
            </a:r>
          </a:p>
          <a:p>
            <a:r>
              <a:rPr lang="en-GB" dirty="0" smtClean="0"/>
              <a:t>______________________________________________________</a:t>
            </a:r>
          </a:p>
          <a:p>
            <a:r>
              <a:rPr lang="en-GB" dirty="0" smtClean="0"/>
              <a:t>How does the play end? Why is this important? </a:t>
            </a:r>
          </a:p>
          <a:p>
            <a:r>
              <a:rPr lang="en-GB" dirty="0" smtClean="0"/>
              <a:t>_______________________________________________________</a:t>
            </a:r>
            <a:endParaRPr lang="en-GB" dirty="0"/>
          </a:p>
        </p:txBody>
      </p:sp>
    </p:spTree>
    <p:extLst>
      <p:ext uri="{BB962C8B-B14F-4D97-AF65-F5344CB8AC3E}">
        <p14:creationId xmlns:p14="http://schemas.microsoft.com/office/powerpoint/2010/main" val="4184381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Key quotes – what do we learn from them? </a:t>
            </a:r>
            <a:endParaRPr lang="en-GB" dirty="0"/>
          </a:p>
        </p:txBody>
      </p:sp>
      <p:sp>
        <p:nvSpPr>
          <p:cNvPr id="5" name="Content Placeholder 4"/>
          <p:cNvSpPr>
            <a:spLocks noGrp="1"/>
          </p:cNvSpPr>
          <p:nvPr>
            <p:ph sz="half" idx="1"/>
          </p:nvPr>
        </p:nvSpPr>
        <p:spPr/>
        <p:txBody>
          <a:bodyPr>
            <a:normAutofit/>
          </a:bodyPr>
          <a:lstStyle/>
          <a:p>
            <a:r>
              <a:rPr lang="en-GB" dirty="0" smtClean="0"/>
              <a:t>Macbeth at beginning </a:t>
            </a:r>
          </a:p>
          <a:p>
            <a:endParaRPr lang="en-GB" dirty="0"/>
          </a:p>
          <a:p>
            <a:r>
              <a:rPr lang="en-GB" dirty="0" smtClean="0"/>
              <a:t>‘Brave Macbeth’ </a:t>
            </a:r>
          </a:p>
          <a:p>
            <a:r>
              <a:rPr lang="en-GB" dirty="0" smtClean="0"/>
              <a:t>‘Worthy gentleman’ </a:t>
            </a:r>
          </a:p>
          <a:p>
            <a:r>
              <a:rPr lang="en-GB" dirty="0"/>
              <a:t>‘What he hath lost, noble Macbeth hath won’ </a:t>
            </a:r>
            <a:endParaRPr lang="en-GB" dirty="0" smtClean="0"/>
          </a:p>
          <a:p>
            <a:endParaRPr lang="en-GB" dirty="0"/>
          </a:p>
          <a:p>
            <a:endParaRPr lang="en-GB" dirty="0"/>
          </a:p>
        </p:txBody>
      </p:sp>
      <p:sp>
        <p:nvSpPr>
          <p:cNvPr id="6" name="Content Placeholder 5"/>
          <p:cNvSpPr>
            <a:spLocks noGrp="1"/>
          </p:cNvSpPr>
          <p:nvPr>
            <p:ph sz="half" idx="2"/>
          </p:nvPr>
        </p:nvSpPr>
        <p:spPr>
          <a:xfrm>
            <a:off x="6172199" y="1481959"/>
            <a:ext cx="5683469" cy="5155324"/>
          </a:xfrm>
        </p:spPr>
        <p:txBody>
          <a:bodyPr>
            <a:normAutofit/>
          </a:bodyPr>
          <a:lstStyle/>
          <a:p>
            <a:r>
              <a:rPr lang="en-GB" dirty="0" smtClean="0"/>
              <a:t>Include </a:t>
            </a:r>
          </a:p>
          <a:p>
            <a:r>
              <a:rPr lang="en-GB" dirty="0" smtClean="0"/>
              <a:t>Adjectives </a:t>
            </a:r>
          </a:p>
          <a:p>
            <a:r>
              <a:rPr lang="en-GB" dirty="0" smtClean="0"/>
              <a:t>Irony </a:t>
            </a:r>
          </a:p>
          <a:p>
            <a:r>
              <a:rPr lang="en-GB" dirty="0" smtClean="0"/>
              <a:t>Contrast </a:t>
            </a:r>
          </a:p>
          <a:p>
            <a:r>
              <a:rPr lang="en-GB" dirty="0" smtClean="0"/>
              <a:t>___________________________________________________________________________________________________________________________________________________________________________________________________________</a:t>
            </a:r>
          </a:p>
        </p:txBody>
      </p:sp>
      <p:cxnSp>
        <p:nvCxnSpPr>
          <p:cNvPr id="8" name="Straight Arrow Connector 7"/>
          <p:cNvCxnSpPr/>
          <p:nvPr/>
        </p:nvCxnSpPr>
        <p:spPr>
          <a:xfrm flipH="1">
            <a:off x="630621" y="4162097"/>
            <a:ext cx="1576551" cy="11666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52248" y="5596759"/>
            <a:ext cx="1671145" cy="1200329"/>
          </a:xfrm>
          <a:prstGeom prst="rect">
            <a:avLst/>
          </a:prstGeom>
          <a:noFill/>
        </p:spPr>
        <p:txBody>
          <a:bodyPr wrap="square" rtlCol="0">
            <a:spAutoFit/>
          </a:bodyPr>
          <a:lstStyle/>
          <a:p>
            <a:r>
              <a:rPr lang="en-GB" dirty="0" smtClean="0"/>
              <a:t>This is referring to previous Thane of Cawdor</a:t>
            </a:r>
            <a:endParaRPr lang="en-GB" dirty="0"/>
          </a:p>
        </p:txBody>
      </p:sp>
    </p:spTree>
    <p:extLst>
      <p:ext uri="{BB962C8B-B14F-4D97-AF65-F5344CB8AC3E}">
        <p14:creationId xmlns:p14="http://schemas.microsoft.com/office/powerpoint/2010/main" val="1042494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quotes – what do we learn from these? </a:t>
            </a:r>
            <a:endParaRPr lang="en-GB" dirty="0"/>
          </a:p>
        </p:txBody>
      </p:sp>
      <p:sp>
        <p:nvSpPr>
          <p:cNvPr id="3" name="Content Placeholder 2"/>
          <p:cNvSpPr>
            <a:spLocks noGrp="1"/>
          </p:cNvSpPr>
          <p:nvPr>
            <p:ph sz="half" idx="1"/>
          </p:nvPr>
        </p:nvSpPr>
        <p:spPr/>
        <p:txBody>
          <a:bodyPr/>
          <a:lstStyle/>
          <a:p>
            <a:r>
              <a:rPr lang="en-GB" dirty="0" smtClean="0"/>
              <a:t>‘</a:t>
            </a:r>
            <a:r>
              <a:rPr lang="en-GB" dirty="0"/>
              <a:t>Horrid image doth </a:t>
            </a:r>
            <a:r>
              <a:rPr lang="en-GB" b="1" dirty="0"/>
              <a:t>unfix</a:t>
            </a:r>
            <a:r>
              <a:rPr lang="en-GB" dirty="0"/>
              <a:t> my hair and make my heart </a:t>
            </a:r>
            <a:r>
              <a:rPr lang="en-GB" b="1" dirty="0"/>
              <a:t>knock</a:t>
            </a:r>
            <a:r>
              <a:rPr lang="en-GB" dirty="0"/>
              <a:t> at my ribs’</a:t>
            </a:r>
          </a:p>
          <a:p>
            <a:endParaRPr lang="en-GB" dirty="0" smtClean="0"/>
          </a:p>
          <a:p>
            <a:endParaRPr lang="en-GB" dirty="0"/>
          </a:p>
          <a:p>
            <a:r>
              <a:rPr lang="en-GB" i="1" dirty="0" smtClean="0"/>
              <a:t>Macbeth is thinking about killing Duncan for the first time – how does this make him feel? </a:t>
            </a:r>
            <a:endParaRPr lang="en-GB" i="1" dirty="0"/>
          </a:p>
        </p:txBody>
      </p:sp>
      <p:sp>
        <p:nvSpPr>
          <p:cNvPr id="4" name="Content Placeholder 3"/>
          <p:cNvSpPr>
            <a:spLocks noGrp="1"/>
          </p:cNvSpPr>
          <p:nvPr>
            <p:ph sz="half" idx="2"/>
          </p:nvPr>
        </p:nvSpPr>
        <p:spPr/>
        <p:txBody>
          <a:bodyPr/>
          <a:lstStyle/>
          <a:p>
            <a:r>
              <a:rPr lang="en-GB" dirty="0" smtClean="0"/>
              <a:t>Verbs </a:t>
            </a:r>
          </a:p>
          <a:p>
            <a:endParaRPr lang="en-GB" dirty="0"/>
          </a:p>
          <a:p>
            <a:r>
              <a:rPr lang="en-GB" dirty="0" smtClean="0"/>
              <a:t>____________________________________________________________________________________________________________________________________________________________</a:t>
            </a:r>
            <a:endParaRPr lang="en-GB" dirty="0"/>
          </a:p>
        </p:txBody>
      </p:sp>
    </p:spTree>
    <p:extLst>
      <p:ext uri="{BB962C8B-B14F-4D97-AF65-F5344CB8AC3E}">
        <p14:creationId xmlns:p14="http://schemas.microsoft.com/office/powerpoint/2010/main" val="3766061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quotes – what do we learn from these? </a:t>
            </a:r>
            <a:endParaRPr lang="en-GB" dirty="0"/>
          </a:p>
        </p:txBody>
      </p:sp>
      <p:sp>
        <p:nvSpPr>
          <p:cNvPr id="3" name="Content Placeholder 2"/>
          <p:cNvSpPr>
            <a:spLocks noGrp="1"/>
          </p:cNvSpPr>
          <p:nvPr>
            <p:ph sz="half" idx="1"/>
          </p:nvPr>
        </p:nvSpPr>
        <p:spPr/>
        <p:txBody>
          <a:bodyPr/>
          <a:lstStyle/>
          <a:p>
            <a:r>
              <a:rPr lang="en-GB" dirty="0" smtClean="0"/>
              <a:t>‘Stars, hide your fires, let not light see my black and deep desires’ </a:t>
            </a:r>
          </a:p>
          <a:p>
            <a:endParaRPr lang="en-GB" i="1" dirty="0"/>
          </a:p>
          <a:p>
            <a:r>
              <a:rPr lang="en-GB" i="1" dirty="0" smtClean="0"/>
              <a:t>Macbeth is calling on night to cover his thoughts </a:t>
            </a:r>
          </a:p>
          <a:p>
            <a:endParaRPr lang="en-GB" i="1" dirty="0"/>
          </a:p>
        </p:txBody>
      </p:sp>
      <p:sp>
        <p:nvSpPr>
          <p:cNvPr id="4" name="Content Placeholder 3"/>
          <p:cNvSpPr>
            <a:spLocks noGrp="1"/>
          </p:cNvSpPr>
          <p:nvPr>
            <p:ph sz="half" idx="2"/>
          </p:nvPr>
        </p:nvSpPr>
        <p:spPr/>
        <p:txBody>
          <a:bodyPr/>
          <a:lstStyle/>
          <a:p>
            <a:r>
              <a:rPr lang="en-GB" dirty="0" smtClean="0"/>
              <a:t>Rhyming couplets</a:t>
            </a:r>
          </a:p>
          <a:p>
            <a:endParaRPr lang="en-GB" dirty="0"/>
          </a:p>
          <a:p>
            <a:r>
              <a:rPr lang="en-GB" dirty="0" smtClean="0"/>
              <a:t>____________________________________________________________________________________________________________________________________________________________</a:t>
            </a:r>
            <a:endParaRPr lang="en-GB" dirty="0"/>
          </a:p>
        </p:txBody>
      </p:sp>
    </p:spTree>
    <p:extLst>
      <p:ext uri="{BB962C8B-B14F-4D97-AF65-F5344CB8AC3E}">
        <p14:creationId xmlns:p14="http://schemas.microsoft.com/office/powerpoint/2010/main" val="2583153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quotes – what do we learn from these? </a:t>
            </a:r>
            <a:endParaRPr lang="en-GB" dirty="0"/>
          </a:p>
        </p:txBody>
      </p:sp>
      <p:sp>
        <p:nvSpPr>
          <p:cNvPr id="3" name="Content Placeholder 2"/>
          <p:cNvSpPr>
            <a:spLocks noGrp="1"/>
          </p:cNvSpPr>
          <p:nvPr>
            <p:ph sz="half" idx="1"/>
          </p:nvPr>
        </p:nvSpPr>
        <p:spPr/>
        <p:txBody>
          <a:bodyPr>
            <a:normAutofit fontScale="92500" lnSpcReduction="10000"/>
          </a:bodyPr>
          <a:lstStyle/>
          <a:p>
            <a:r>
              <a:rPr lang="en-GB" dirty="0"/>
              <a:t>‘look like </a:t>
            </a:r>
            <a:r>
              <a:rPr lang="en-GB" dirty="0" err="1"/>
              <a:t>th’innocent</a:t>
            </a:r>
            <a:r>
              <a:rPr lang="en-GB" dirty="0"/>
              <a:t> flower but be the serpent </a:t>
            </a:r>
            <a:r>
              <a:rPr lang="en-GB" dirty="0" err="1"/>
              <a:t>under’t</a:t>
            </a:r>
            <a:endParaRPr lang="en-GB" dirty="0"/>
          </a:p>
          <a:p>
            <a:endParaRPr lang="en-GB" i="1" dirty="0" smtClean="0"/>
          </a:p>
          <a:p>
            <a:endParaRPr lang="en-GB" i="1" dirty="0"/>
          </a:p>
          <a:p>
            <a:r>
              <a:rPr lang="en-GB" i="1" dirty="0" smtClean="0"/>
              <a:t>What words are important in this? What is Lady Macbeth telling him to do? </a:t>
            </a:r>
          </a:p>
          <a:p>
            <a:r>
              <a:rPr lang="en-GB" i="1" dirty="0" smtClean="0"/>
              <a:t>Link to next quote </a:t>
            </a:r>
          </a:p>
          <a:p>
            <a:endParaRPr lang="en-GB" i="1" dirty="0"/>
          </a:p>
          <a:p>
            <a:r>
              <a:rPr lang="en-GB" dirty="0" smtClean="0"/>
              <a:t>‘</a:t>
            </a:r>
            <a:r>
              <a:rPr lang="en-GB" dirty="0"/>
              <a:t>make our faces </a:t>
            </a:r>
            <a:r>
              <a:rPr lang="en-GB" dirty="0" err="1"/>
              <a:t>vizards</a:t>
            </a:r>
            <a:r>
              <a:rPr lang="en-GB" dirty="0"/>
              <a:t> to our hearts’ </a:t>
            </a:r>
          </a:p>
          <a:p>
            <a:endParaRPr lang="en-GB" i="1" dirty="0"/>
          </a:p>
          <a:p>
            <a:pPr marL="0" indent="0">
              <a:buNone/>
            </a:pPr>
            <a:endParaRPr lang="en-GB" i="1" dirty="0"/>
          </a:p>
        </p:txBody>
      </p:sp>
      <p:sp>
        <p:nvSpPr>
          <p:cNvPr id="4" name="Content Placeholder 3"/>
          <p:cNvSpPr>
            <a:spLocks noGrp="1"/>
          </p:cNvSpPr>
          <p:nvPr>
            <p:ph sz="half" idx="2"/>
          </p:nvPr>
        </p:nvSpPr>
        <p:spPr/>
        <p:txBody>
          <a:bodyPr>
            <a:normAutofit fontScale="92500" lnSpcReduction="10000"/>
          </a:bodyPr>
          <a:lstStyle/>
          <a:p>
            <a:r>
              <a:rPr lang="en-GB" dirty="0" smtClean="0"/>
              <a:t>Adjectives </a:t>
            </a:r>
          </a:p>
          <a:p>
            <a:endParaRPr lang="en-GB" dirty="0"/>
          </a:p>
          <a:p>
            <a:r>
              <a:rPr lang="en-GB" dirty="0" smtClean="0"/>
              <a:t>________________________________________________________________________________________________________________________________________________________________________</a:t>
            </a:r>
            <a:endParaRPr lang="en-GB" dirty="0"/>
          </a:p>
        </p:txBody>
      </p:sp>
    </p:spTree>
    <p:extLst>
      <p:ext uri="{BB962C8B-B14F-4D97-AF65-F5344CB8AC3E}">
        <p14:creationId xmlns:p14="http://schemas.microsoft.com/office/powerpoint/2010/main" val="27588268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TotalTime>
  <Words>2567</Words>
  <Application>Microsoft Office PowerPoint</Application>
  <PresentationFormat>Widescreen</PresentationFormat>
  <Paragraphs>366</Paragraphs>
  <Slides>32</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7" baseType="lpstr">
      <vt:lpstr>Arial</vt:lpstr>
      <vt:lpstr>Calibri</vt:lpstr>
      <vt:lpstr>Calibri Light</vt:lpstr>
      <vt:lpstr>Office Theme</vt:lpstr>
      <vt:lpstr>Document</vt:lpstr>
      <vt:lpstr>PowerPoint Presentation</vt:lpstr>
      <vt:lpstr>Play has a whole – Macbeth’s Changing Attitude </vt:lpstr>
      <vt:lpstr>Play has a whole – Lady Macbeth’s Changing Attitude </vt:lpstr>
      <vt:lpstr>Play has a whole – Lady Macbeth + Macbeth’s Changing relationship </vt:lpstr>
      <vt:lpstr>Key structural points </vt:lpstr>
      <vt:lpstr>Key quotes – what do we learn from them? </vt:lpstr>
      <vt:lpstr>Key quotes – what do we learn from these? </vt:lpstr>
      <vt:lpstr>Key quotes – what do we learn from these? </vt:lpstr>
      <vt:lpstr>Key quotes – what do we learn from these? </vt:lpstr>
      <vt:lpstr>Macbeth + Banquo – contrasts</vt:lpstr>
      <vt:lpstr>PowerPoint Presentation</vt:lpstr>
      <vt:lpstr>PowerPoint Presentation</vt:lpstr>
      <vt:lpstr>PowerPoint Presentation</vt:lpstr>
      <vt:lpstr>Macbeth + Malcolm  – contrasts</vt:lpstr>
      <vt:lpstr>Key quotes – what do we learn from these? </vt:lpstr>
      <vt:lpstr>3 points about each character </vt:lpstr>
      <vt:lpstr>Sign of Four Structural points </vt:lpstr>
      <vt:lpstr>Contrasts – Sherlock + Watson </vt:lpstr>
      <vt:lpstr>Contrasts – Sherlock + Jones  How do they approach solving crimes differently?     </vt:lpstr>
      <vt:lpstr>Role of women</vt:lpstr>
      <vt:lpstr>Quote + what they show </vt:lpstr>
      <vt:lpstr>Quotes + what they show </vt:lpstr>
      <vt:lpstr>Extract 1 – How do we see the differences between Sherlock and Watson portrayed? </vt:lpstr>
      <vt:lpstr>Extract 1 - links </vt:lpstr>
      <vt:lpstr>Extract 2 – How has Conan Doyle portrayed the importance of the treasure? </vt:lpstr>
      <vt:lpstr>Treasure </vt:lpstr>
      <vt:lpstr>Other points to bring in </vt:lpstr>
      <vt:lpstr>Quotes + what they show </vt:lpstr>
      <vt:lpstr>Extract 3 – How does Conan Doyle present the romance between Watson and Mary? </vt:lpstr>
      <vt:lpstr>Extract 3 – Other points </vt:lpstr>
      <vt:lpstr>Extract 3 </vt:lpstr>
      <vt:lpstr>Last task </vt:lpstr>
    </vt:vector>
  </TitlesOfParts>
  <Company>The Basildon Academies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Natalie Abraham</dc:creator>
  <cp:lastModifiedBy>natalie abraham</cp:lastModifiedBy>
  <cp:revision>16</cp:revision>
  <cp:lastPrinted>2017-05-16T13:57:05Z</cp:lastPrinted>
  <dcterms:created xsi:type="dcterms:W3CDTF">2017-05-16T10:47:47Z</dcterms:created>
  <dcterms:modified xsi:type="dcterms:W3CDTF">2022-11-06T10:59:25Z</dcterms:modified>
</cp:coreProperties>
</file>