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52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41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05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1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3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8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44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2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3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8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6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9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Literature Preparation Pack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Unseen Poetry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36175" y="179002"/>
            <a:ext cx="43971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Paper 2 – 2 hr 15 mins = 60% </a:t>
            </a:r>
          </a:p>
          <a:p>
            <a:r>
              <a:rPr lang="en-GB" sz="2400" dirty="0" smtClean="0"/>
              <a:t>Section A – An Inspector Calls = 45 mins </a:t>
            </a:r>
          </a:p>
          <a:p>
            <a:r>
              <a:rPr lang="en-GB" sz="2400" dirty="0" smtClean="0"/>
              <a:t>Section B – Poetry Anthology – Love and Relationships – 45 mins </a:t>
            </a:r>
          </a:p>
          <a:p>
            <a:r>
              <a:rPr lang="en-GB" sz="2400" b="1" dirty="0" smtClean="0"/>
              <a:t>Section C – Unseen Poetry – 45 mins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4562" y="3721841"/>
            <a:ext cx="4444369" cy="28836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928" y="3800019"/>
            <a:ext cx="4125166" cy="27103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8166" y="50800"/>
            <a:ext cx="300766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21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Poem 2 – Top quotes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your top quotes to use? </a:t>
            </a:r>
          </a:p>
          <a:p>
            <a:r>
              <a:rPr lang="en-GB" dirty="0" smtClean="0"/>
              <a:t>____________________________________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435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Poem 2 – Structure points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the poet use stanzas to show time passing? </a:t>
            </a:r>
          </a:p>
          <a:p>
            <a:r>
              <a:rPr lang="en-GB" dirty="0" smtClean="0"/>
              <a:t>___________________________________________</a:t>
            </a:r>
          </a:p>
          <a:p>
            <a:r>
              <a:rPr lang="en-GB" dirty="0" smtClean="0"/>
              <a:t>Why do you think enjambment is used again? </a:t>
            </a:r>
          </a:p>
          <a:p>
            <a:r>
              <a:rPr lang="en-GB" dirty="0" smtClean="0"/>
              <a:t>___________________________________________</a:t>
            </a:r>
          </a:p>
          <a:p>
            <a:r>
              <a:rPr lang="en-GB" dirty="0" smtClean="0"/>
              <a:t>What tense is this poem in? </a:t>
            </a:r>
          </a:p>
          <a:p>
            <a:r>
              <a:rPr lang="en-GB" dirty="0" smtClean="0"/>
              <a:t>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34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Bringing both poems together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How are both about a similar theme? </a:t>
            </a:r>
          </a:p>
          <a:p>
            <a:r>
              <a:rPr lang="en-GB" dirty="0" smtClean="0"/>
              <a:t>__________________________________________________</a:t>
            </a:r>
          </a:p>
          <a:p>
            <a:r>
              <a:rPr lang="en-GB" dirty="0" smtClean="0"/>
              <a:t>How do they use objects? </a:t>
            </a:r>
          </a:p>
          <a:p>
            <a:pPr marL="0" indent="0">
              <a:buNone/>
            </a:pPr>
            <a:r>
              <a:rPr lang="en-GB" dirty="0" smtClean="0"/>
              <a:t>What are they showing?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</a:t>
            </a:r>
          </a:p>
          <a:p>
            <a:pPr marL="0" indent="0">
              <a:buNone/>
            </a:pPr>
            <a:r>
              <a:rPr lang="en-GB" dirty="0" smtClean="0"/>
              <a:t>How do we see both loved ones shown in an innocent way?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</a:t>
            </a:r>
          </a:p>
          <a:p>
            <a:pPr marL="0" indent="0">
              <a:buNone/>
            </a:pPr>
            <a:r>
              <a:rPr lang="en-GB" dirty="0" smtClean="0"/>
              <a:t>How do we see a sense of protection in both?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</a:t>
            </a:r>
          </a:p>
          <a:p>
            <a:pPr marL="0" indent="0">
              <a:buNone/>
            </a:pPr>
            <a:r>
              <a:rPr lang="en-GB" dirty="0" smtClean="0"/>
              <a:t>How do both feel watching the other grow up?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222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</a:t>
            </a:r>
            <a:r>
              <a:rPr lang="en-GB" dirty="0"/>
              <a:t>n</a:t>
            </a:r>
            <a:r>
              <a:rPr lang="en-GB" dirty="0" smtClean="0"/>
              <a:t> 1 plan – JUST poem 1 – 30 mins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Intro – sum up what her feelings are</a:t>
            </a:r>
          </a:p>
          <a:p>
            <a:endParaRPr lang="en-GB" dirty="0"/>
          </a:p>
          <a:p>
            <a:r>
              <a:rPr lang="en-GB" dirty="0" smtClean="0"/>
              <a:t>Structure – what + why is this important</a:t>
            </a:r>
          </a:p>
          <a:p>
            <a:endParaRPr lang="en-GB" dirty="0"/>
          </a:p>
          <a:p>
            <a:r>
              <a:rPr lang="en-GB" dirty="0" smtClean="0"/>
              <a:t>Quote / method / what it shows </a:t>
            </a:r>
          </a:p>
          <a:p>
            <a:r>
              <a:rPr lang="en-GB" dirty="0"/>
              <a:t>Quote / method / what it shows </a:t>
            </a:r>
          </a:p>
          <a:p>
            <a:r>
              <a:rPr lang="en-GB" dirty="0"/>
              <a:t>Quote / method / what it shows </a:t>
            </a:r>
          </a:p>
          <a:p>
            <a:r>
              <a:rPr lang="en-GB" dirty="0"/>
              <a:t>Quote / method / what it shows </a:t>
            </a:r>
          </a:p>
          <a:p>
            <a:r>
              <a:rPr lang="en-GB" dirty="0"/>
              <a:t>Quote / method / what it shows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85847" y="1936376"/>
            <a:ext cx="3160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shouldn’t take any more than 8 mins 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315200" y="3845859"/>
            <a:ext cx="44240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You should spend at least 20 mins on this. </a:t>
            </a:r>
          </a:p>
          <a:p>
            <a:r>
              <a:rPr lang="en-GB" sz="3200" dirty="0" smtClean="0"/>
              <a:t>The more on language, the better!</a:t>
            </a:r>
            <a:endParaRPr lang="en-GB" sz="3200" dirty="0"/>
          </a:p>
        </p:txBody>
      </p:sp>
      <p:sp>
        <p:nvSpPr>
          <p:cNvPr id="6" name="Right Brace 5"/>
          <p:cNvSpPr/>
          <p:nvPr/>
        </p:nvSpPr>
        <p:spPr>
          <a:xfrm>
            <a:off x="6750424" y="1573306"/>
            <a:ext cx="1062317" cy="15598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785847" y="1690688"/>
            <a:ext cx="3267635" cy="12407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315200" y="3751729"/>
            <a:ext cx="4424082" cy="2312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5983941" y="4101353"/>
            <a:ext cx="1183341" cy="1806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2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</a:t>
            </a:r>
            <a:r>
              <a:rPr lang="en-GB" dirty="0"/>
              <a:t>n</a:t>
            </a:r>
            <a:r>
              <a:rPr lang="en-GB" dirty="0" smtClean="0"/>
              <a:t> 2 plan – BOTH poems – 15 mins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Intro – sum up what both feelings are</a:t>
            </a:r>
          </a:p>
          <a:p>
            <a:endParaRPr lang="en-GB" dirty="0"/>
          </a:p>
          <a:p>
            <a:r>
              <a:rPr lang="en-GB" dirty="0" smtClean="0"/>
              <a:t>Structure – what + why is this important</a:t>
            </a:r>
          </a:p>
          <a:p>
            <a:endParaRPr lang="en-GB" dirty="0"/>
          </a:p>
          <a:p>
            <a:r>
              <a:rPr lang="en-GB" dirty="0" smtClean="0"/>
              <a:t>Quote A / method / what it shows </a:t>
            </a:r>
          </a:p>
          <a:p>
            <a:r>
              <a:rPr lang="en-GB" dirty="0"/>
              <a:t>Quote </a:t>
            </a:r>
            <a:r>
              <a:rPr lang="en-GB" dirty="0" smtClean="0"/>
              <a:t>B/ </a:t>
            </a:r>
            <a:r>
              <a:rPr lang="en-GB" dirty="0"/>
              <a:t>method / what it shows </a:t>
            </a:r>
          </a:p>
          <a:p>
            <a:r>
              <a:rPr lang="en-GB" dirty="0"/>
              <a:t>Quote </a:t>
            </a:r>
            <a:r>
              <a:rPr lang="en-GB" dirty="0" smtClean="0"/>
              <a:t>A/ </a:t>
            </a:r>
            <a:r>
              <a:rPr lang="en-GB" dirty="0"/>
              <a:t>method / what it shows </a:t>
            </a:r>
          </a:p>
          <a:p>
            <a:r>
              <a:rPr lang="en-GB" dirty="0"/>
              <a:t>Quote </a:t>
            </a:r>
            <a:r>
              <a:rPr lang="en-GB" dirty="0" smtClean="0"/>
              <a:t>B/ </a:t>
            </a:r>
            <a:r>
              <a:rPr lang="en-GB" dirty="0"/>
              <a:t>method / what it shows </a:t>
            </a:r>
          </a:p>
          <a:p>
            <a:r>
              <a:rPr lang="en-GB" dirty="0"/>
              <a:t>Quote </a:t>
            </a:r>
            <a:r>
              <a:rPr lang="en-GB" dirty="0" smtClean="0"/>
              <a:t>A/ </a:t>
            </a:r>
            <a:r>
              <a:rPr lang="en-GB" dirty="0"/>
              <a:t>method / what it shows </a:t>
            </a:r>
            <a:endParaRPr lang="en-GB" dirty="0" smtClean="0"/>
          </a:p>
          <a:p>
            <a:r>
              <a:rPr lang="en-GB" dirty="0" smtClean="0"/>
              <a:t>Quote B/ method / what it shows 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85847" y="1936376"/>
            <a:ext cx="3160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shouldn’t take any more than 5 mins 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315200" y="3845859"/>
            <a:ext cx="44240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You should spend at least 10 mins on this. </a:t>
            </a:r>
          </a:p>
          <a:p>
            <a:r>
              <a:rPr lang="en-GB" sz="3200" dirty="0" smtClean="0"/>
              <a:t>The more on language, the better!</a:t>
            </a:r>
            <a:endParaRPr lang="en-GB" sz="3200" dirty="0"/>
          </a:p>
        </p:txBody>
      </p:sp>
      <p:sp>
        <p:nvSpPr>
          <p:cNvPr id="6" name="Right Brace 5"/>
          <p:cNvSpPr/>
          <p:nvPr/>
        </p:nvSpPr>
        <p:spPr>
          <a:xfrm>
            <a:off x="6750424" y="1573306"/>
            <a:ext cx="1062317" cy="15598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785847" y="1690688"/>
            <a:ext cx="3267635" cy="12407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315200" y="3751729"/>
            <a:ext cx="4424082" cy="2312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5983941" y="4101353"/>
            <a:ext cx="1183341" cy="1806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64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Sentence starters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shows ……………</a:t>
            </a:r>
          </a:p>
          <a:p>
            <a:r>
              <a:rPr lang="en-GB" dirty="0" smtClean="0"/>
              <a:t>From this we can see ……………………………..</a:t>
            </a:r>
          </a:p>
          <a:p>
            <a:r>
              <a:rPr lang="en-GB" dirty="0" smtClean="0"/>
              <a:t>This conveys ……………………………………</a:t>
            </a:r>
          </a:p>
          <a:p>
            <a:r>
              <a:rPr lang="en-GB" dirty="0" smtClean="0"/>
              <a:t>……………………………….. </a:t>
            </a:r>
            <a:r>
              <a:rPr lang="en-GB" dirty="0"/>
              <a:t>w</a:t>
            </a:r>
            <a:r>
              <a:rPr lang="en-GB" dirty="0" smtClean="0"/>
              <a:t>hich portrays…….</a:t>
            </a:r>
          </a:p>
          <a:p>
            <a:r>
              <a:rPr lang="en-GB" dirty="0" smtClean="0"/>
              <a:t>We can learn that ……….</a:t>
            </a:r>
          </a:p>
          <a:p>
            <a:r>
              <a:rPr lang="en-GB" dirty="0" smtClean="0"/>
              <a:t>This might suggest ……………….</a:t>
            </a:r>
          </a:p>
          <a:p>
            <a:r>
              <a:rPr lang="en-GB" dirty="0" smtClean="0"/>
              <a:t>This could mean …………………………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404412" y="2191871"/>
            <a:ext cx="29493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 MUST use a new sentence if starting with THIS. </a:t>
            </a:r>
          </a:p>
          <a:p>
            <a:endParaRPr lang="en-GB" sz="2800" dirty="0"/>
          </a:p>
          <a:p>
            <a:r>
              <a:rPr lang="en-GB" sz="2800" dirty="0" smtClean="0"/>
              <a:t>‘which’ is a connective!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6482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first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Remember look at these before you read the poems.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142" t="74632" r="20063" b="10846"/>
          <a:stretch/>
        </p:blipFill>
        <p:spPr>
          <a:xfrm>
            <a:off x="268941" y="2770094"/>
            <a:ext cx="11193400" cy="12909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8522" t="58640" r="20166" b="21139"/>
          <a:stretch/>
        </p:blipFill>
        <p:spPr>
          <a:xfrm>
            <a:off x="484094" y="4559018"/>
            <a:ext cx="10251142" cy="159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48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the questions first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What is the steer in Question 1? </a:t>
            </a:r>
          </a:p>
          <a:p>
            <a:r>
              <a:rPr lang="en-GB" dirty="0" smtClean="0"/>
              <a:t>_________________________________</a:t>
            </a:r>
          </a:p>
          <a:p>
            <a:r>
              <a:rPr lang="en-GB" dirty="0" smtClean="0"/>
              <a:t>What is the steer in Question 2? </a:t>
            </a:r>
          </a:p>
          <a:p>
            <a:r>
              <a:rPr lang="en-GB" dirty="0" smtClean="0"/>
              <a:t>_________________________________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What do we already know about the poems now before we start to read them? </a:t>
            </a:r>
          </a:p>
          <a:p>
            <a:r>
              <a:rPr lang="en-GB" dirty="0" smtClean="0"/>
              <a:t>__________________________________________________________________________________________________________________________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301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19443"/>
            <a:ext cx="4244788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Poem 1 – question 1 </a:t>
            </a:r>
            <a:br>
              <a:rPr lang="en-GB" dirty="0" smtClean="0"/>
            </a:br>
            <a:r>
              <a:rPr lang="en-GB" dirty="0" smtClean="0"/>
              <a:t>JUST ON THIS POEM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You will be spending 30 mins on this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5043" t="14890" r="25850" b="23322"/>
          <a:stretch/>
        </p:blipFill>
        <p:spPr>
          <a:xfrm>
            <a:off x="4531659" y="-151115"/>
            <a:ext cx="7928469" cy="6619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4219" t="1293"/>
          <a:stretch/>
        </p:blipFill>
        <p:spPr>
          <a:xfrm>
            <a:off x="182807" y="5092503"/>
            <a:ext cx="5325939" cy="122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83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53" y="2083266"/>
            <a:ext cx="4244788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Poem 2 – question 2 </a:t>
            </a:r>
            <a:br>
              <a:rPr lang="en-GB" dirty="0" smtClean="0"/>
            </a:br>
            <a:r>
              <a:rPr lang="en-GB" dirty="0" smtClean="0"/>
              <a:t>BOTH poems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You will be spending 15 mins on this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3501" t="12500" r="29468" b="22328"/>
          <a:stretch/>
        </p:blipFill>
        <p:spPr>
          <a:xfrm>
            <a:off x="6119446" y="242047"/>
            <a:ext cx="6305636" cy="6172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0257" t="59998" r="20166" b="21139"/>
          <a:stretch/>
        </p:blipFill>
        <p:spPr>
          <a:xfrm>
            <a:off x="403411" y="4477869"/>
            <a:ext cx="5774761" cy="193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1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Poem 1 – Answer these questions to get you started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Do you think the poet is JUST thinking about teaching her child to ride a bike? _________________</a:t>
            </a:r>
          </a:p>
          <a:p>
            <a:r>
              <a:rPr lang="en-GB" dirty="0" smtClean="0"/>
              <a:t>What could this also represent or be a metaphor for her daughter doing? </a:t>
            </a:r>
          </a:p>
          <a:p>
            <a:r>
              <a:rPr lang="en-GB" dirty="0" smtClean="0"/>
              <a:t>_________________________________________________</a:t>
            </a:r>
          </a:p>
          <a:p>
            <a:r>
              <a:rPr lang="en-GB" dirty="0" smtClean="0"/>
              <a:t>Which words show struggle at start? __________________</a:t>
            </a:r>
          </a:p>
          <a:p>
            <a:r>
              <a:rPr lang="en-GB" dirty="0" smtClean="0"/>
              <a:t>What could the child cycling away show? ___________________</a:t>
            </a:r>
          </a:p>
          <a:p>
            <a:r>
              <a:rPr lang="en-GB" dirty="0" smtClean="0"/>
              <a:t>How did this make the parent feel? _________________________</a:t>
            </a:r>
          </a:p>
          <a:p>
            <a:r>
              <a:rPr lang="en-GB" dirty="0" smtClean="0"/>
              <a:t>How is the daughter portrayed at the end? __________________</a:t>
            </a:r>
          </a:p>
          <a:p>
            <a:r>
              <a:rPr lang="en-GB" dirty="0" smtClean="0"/>
              <a:t>What could this show or represent? ______________________________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301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Poem 1 – Top quotes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your top quotes to use? </a:t>
            </a:r>
          </a:p>
          <a:p>
            <a:r>
              <a:rPr lang="en-GB" dirty="0" smtClean="0"/>
              <a:t>____________________________________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895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Poem 1 structure points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What could the daughter on the bike represent? </a:t>
            </a:r>
          </a:p>
          <a:p>
            <a:r>
              <a:rPr lang="en-GB" dirty="0" smtClean="0"/>
              <a:t>_____________________________________________</a:t>
            </a:r>
          </a:p>
          <a:p>
            <a:r>
              <a:rPr lang="en-GB" dirty="0" smtClean="0"/>
              <a:t>What does the last word show? </a:t>
            </a:r>
          </a:p>
          <a:p>
            <a:r>
              <a:rPr lang="en-GB" dirty="0" smtClean="0"/>
              <a:t>_____________________________________________</a:t>
            </a:r>
          </a:p>
          <a:p>
            <a:r>
              <a:rPr lang="en-GB" dirty="0" smtClean="0"/>
              <a:t>What tense is it written in? What could this show? </a:t>
            </a:r>
          </a:p>
          <a:p>
            <a:r>
              <a:rPr lang="en-GB" dirty="0" smtClean="0"/>
              <a:t>_____________________________________________</a:t>
            </a:r>
          </a:p>
          <a:p>
            <a:r>
              <a:rPr lang="en-GB" dirty="0" smtClean="0"/>
              <a:t>Why do you feel there is enjambment used – what could it show about their relationship? </a:t>
            </a:r>
          </a:p>
          <a:p>
            <a:r>
              <a:rPr lang="en-GB" dirty="0" smtClean="0"/>
              <a:t>________________________________________________</a:t>
            </a:r>
          </a:p>
          <a:p>
            <a:r>
              <a:rPr lang="en-GB" dirty="0" smtClean="0"/>
              <a:t>Why do you think there is not a rhyme scheme used? </a:t>
            </a:r>
          </a:p>
          <a:p>
            <a:r>
              <a:rPr lang="en-GB" dirty="0" smtClean="0"/>
              <a:t>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214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Poem 2 – Points to get you started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What adjective is used to describe the sister? </a:t>
            </a:r>
          </a:p>
          <a:p>
            <a:r>
              <a:rPr lang="en-GB" dirty="0" smtClean="0"/>
              <a:t>_________________________</a:t>
            </a:r>
          </a:p>
          <a:p>
            <a:r>
              <a:rPr lang="en-GB" dirty="0" smtClean="0"/>
              <a:t>Why do you think she is trying on the high heels? </a:t>
            </a:r>
          </a:p>
          <a:p>
            <a:r>
              <a:rPr lang="en-GB" dirty="0" smtClean="0"/>
              <a:t>_________________________________________</a:t>
            </a:r>
          </a:p>
          <a:p>
            <a:r>
              <a:rPr lang="en-GB" dirty="0" smtClean="0"/>
              <a:t>What does she do in them? </a:t>
            </a:r>
            <a:br>
              <a:rPr lang="en-GB" dirty="0" smtClean="0"/>
            </a:br>
            <a:r>
              <a:rPr lang="en-GB" dirty="0" smtClean="0"/>
              <a:t>________________________________________</a:t>
            </a:r>
          </a:p>
          <a:p>
            <a:r>
              <a:rPr lang="en-GB" dirty="0" smtClean="0"/>
              <a:t>What could the shoes be a metaphor for in this poem? </a:t>
            </a:r>
          </a:p>
          <a:p>
            <a:r>
              <a:rPr lang="en-GB" dirty="0" smtClean="0"/>
              <a:t>_________________________________________</a:t>
            </a:r>
          </a:p>
          <a:p>
            <a:r>
              <a:rPr lang="en-GB" dirty="0" smtClean="0"/>
              <a:t>Is she just warning her about shoes at the end or does this have a deeper meaning? </a:t>
            </a:r>
          </a:p>
          <a:p>
            <a:r>
              <a:rPr lang="en-GB" dirty="0" smtClean="0"/>
              <a:t>_______________________________________________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465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666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Literature Preparation Pack </vt:lpstr>
      <vt:lpstr>Questions first </vt:lpstr>
      <vt:lpstr>Reading the questions first </vt:lpstr>
      <vt:lpstr>Poem 1 – question 1  JUST ON THIS POEM  You will be spending 30 mins on this  </vt:lpstr>
      <vt:lpstr>Poem 2 – question 2  BOTH poems   You will be spending 15 mins on this  </vt:lpstr>
      <vt:lpstr>Poem 1 – Answer these questions to get you started </vt:lpstr>
      <vt:lpstr>Poem 1 – Top quotes </vt:lpstr>
      <vt:lpstr>Poem 1 structure points </vt:lpstr>
      <vt:lpstr>Poem 2 – Points to get you started </vt:lpstr>
      <vt:lpstr>Poem 2 – Top quotes </vt:lpstr>
      <vt:lpstr>Poem 2 – Structure points </vt:lpstr>
      <vt:lpstr>Bringing both poems together </vt:lpstr>
      <vt:lpstr>Question 1 plan – JUST poem 1 – 30 mins </vt:lpstr>
      <vt:lpstr>Question 2 plan – BOTH poems – 15 mins </vt:lpstr>
      <vt:lpstr>Sentence starters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Preparation Pack</dc:title>
  <dc:creator>natalie</dc:creator>
  <cp:lastModifiedBy>natalie abraham</cp:lastModifiedBy>
  <cp:revision>6</cp:revision>
  <dcterms:created xsi:type="dcterms:W3CDTF">2017-03-22T21:28:26Z</dcterms:created>
  <dcterms:modified xsi:type="dcterms:W3CDTF">2022-11-06T11:03:58Z</dcterms:modified>
</cp:coreProperties>
</file>