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1" r:id="rId6"/>
    <p:sldId id="287" r:id="rId7"/>
    <p:sldId id="276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74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5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0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8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94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40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9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44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33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3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4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82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73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7464" y="1294825"/>
            <a:ext cx="3799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Work through the activities here to help you be able to address this question. </a:t>
            </a:r>
            <a:endParaRPr lang="en-GB" sz="2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212768"/>
            <a:ext cx="70731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Literature </a:t>
            </a:r>
            <a:r>
              <a:rPr lang="en-GB" sz="5400" smtClean="0"/>
              <a:t>Revision </a:t>
            </a:r>
            <a:r>
              <a:rPr lang="en-GB" sz="5400" smtClean="0"/>
              <a:t> </a:t>
            </a:r>
            <a:endParaRPr lang="en-GB" sz="5400" dirty="0" smtClean="0"/>
          </a:p>
          <a:p>
            <a:pPr algn="ctr"/>
            <a:r>
              <a:rPr lang="en-GB" sz="5400" dirty="0" smtClean="0"/>
              <a:t>Macbeth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564776" y="3033509"/>
            <a:ext cx="11147612" cy="23356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929" y="212768"/>
            <a:ext cx="2024047" cy="2267909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0" y="1186445"/>
            <a:ext cx="3993776" cy="11831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413929" y="4398642"/>
            <a:ext cx="1545424" cy="1289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77097" y="3281838"/>
            <a:ext cx="869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How does Shakespeare </a:t>
            </a:r>
            <a:r>
              <a:rPr lang="en-GB" sz="3200" u="sng" dirty="0" smtClean="0"/>
              <a:t>present Macbeth’s changing attitudes</a:t>
            </a:r>
            <a:r>
              <a:rPr lang="en-GB" sz="3200" u="sng" dirty="0"/>
              <a:t> </a:t>
            </a:r>
            <a:r>
              <a:rPr lang="en-GB" sz="3200" dirty="0" smtClean="0"/>
              <a:t>in this extract and throughout </a:t>
            </a:r>
            <a:r>
              <a:rPr lang="en-GB" sz="3200" smtClean="0"/>
              <a:t>the play? 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310282" y="5862918"/>
            <a:ext cx="3563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your question to answer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781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1" y="51421"/>
            <a:ext cx="10515600" cy="1325563"/>
          </a:xfrm>
        </p:spPr>
        <p:txBody>
          <a:bodyPr/>
          <a:lstStyle/>
          <a:p>
            <a:r>
              <a:rPr lang="en-GB" dirty="0" smtClean="0"/>
              <a:t>Quote exploding</a:t>
            </a:r>
            <a:br>
              <a:rPr lang="en-GB" dirty="0" smtClean="0"/>
            </a:br>
            <a:r>
              <a:rPr lang="en-GB" dirty="0" smtClean="0"/>
              <a:t>Saying a lot about a little!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1" y="1825625"/>
            <a:ext cx="11645153" cy="4844116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‘She should have died hereafter’</a:t>
            </a:r>
          </a:p>
          <a:p>
            <a:r>
              <a:rPr lang="en-GB" dirty="0" smtClean="0"/>
              <a:t>How does he refer to his wife? ___________</a:t>
            </a:r>
          </a:p>
          <a:p>
            <a:r>
              <a:rPr lang="en-GB" dirty="0" smtClean="0"/>
              <a:t>What does this show about his feelings towards her? </a:t>
            </a:r>
          </a:p>
          <a:p>
            <a:r>
              <a:rPr lang="en-GB" dirty="0" smtClean="0"/>
              <a:t>____________________________________________________________</a:t>
            </a:r>
          </a:p>
          <a:p>
            <a:r>
              <a:rPr lang="en-GB" dirty="0" smtClean="0"/>
              <a:t>This is the only reaction he has – what does this show? </a:t>
            </a:r>
          </a:p>
          <a:p>
            <a:r>
              <a:rPr lang="en-GB" dirty="0" smtClean="0"/>
              <a:t>___________________________________________________________</a:t>
            </a:r>
          </a:p>
          <a:p>
            <a:r>
              <a:rPr lang="en-GB" dirty="0" smtClean="0"/>
              <a:t>How did we see a contrasting reaction when Macduff heard his wife had died – what devices used – q___________ + ex_____________ marks</a:t>
            </a:r>
          </a:p>
          <a:p>
            <a:r>
              <a:rPr lang="en-GB" dirty="0" smtClean="0"/>
              <a:t>_____________________________________________________________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16153" y="365125"/>
            <a:ext cx="301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Quote explode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02896" y="714202"/>
            <a:ext cx="1503685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046839" y="714202"/>
            <a:ext cx="2169314" cy="1262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096865" y="714202"/>
            <a:ext cx="427703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384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1" y="51421"/>
            <a:ext cx="10515600" cy="1325563"/>
          </a:xfrm>
        </p:spPr>
        <p:txBody>
          <a:bodyPr/>
          <a:lstStyle/>
          <a:p>
            <a:r>
              <a:rPr lang="en-GB" dirty="0" smtClean="0"/>
              <a:t>Quote exploding</a:t>
            </a:r>
            <a:br>
              <a:rPr lang="en-GB" dirty="0" smtClean="0"/>
            </a:br>
            <a:r>
              <a:rPr lang="en-GB" dirty="0" smtClean="0"/>
              <a:t>Saying a lot about a little!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1" y="1825625"/>
            <a:ext cx="11645153" cy="4844116"/>
          </a:xfrm>
        </p:spPr>
        <p:txBody>
          <a:bodyPr>
            <a:normAutofit fontScale="92500"/>
          </a:bodyPr>
          <a:lstStyle/>
          <a:p>
            <a:pPr algn="ctr"/>
            <a:r>
              <a:rPr lang="en-GB" b="1" dirty="0" smtClean="0"/>
              <a:t>‘Out, out, brief candle ’</a:t>
            </a:r>
          </a:p>
          <a:p>
            <a:endParaRPr lang="en-GB" dirty="0" smtClean="0"/>
          </a:p>
          <a:p>
            <a:r>
              <a:rPr lang="en-GB" dirty="0" smtClean="0"/>
              <a:t>Why is he using this metaphor – how does he see a candle is like life?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Why use the adjective ‘brief’?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What does he know about his own life?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Is this how Macbeth has acted in the last Act – have we seen a growing negativity? </a:t>
            </a:r>
          </a:p>
          <a:p>
            <a:r>
              <a:rPr lang="en-GB" dirty="0" smtClean="0"/>
              <a:t>________________________________________________________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16153" y="365125"/>
            <a:ext cx="301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Quote explode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02896" y="714202"/>
            <a:ext cx="1503685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046839" y="714202"/>
            <a:ext cx="2169314" cy="1262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096865" y="714202"/>
            <a:ext cx="427703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4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devices used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How else does he show that life has become boring and lost meaning? </a:t>
            </a:r>
          </a:p>
          <a:p>
            <a:r>
              <a:rPr lang="en-GB" dirty="0" smtClean="0"/>
              <a:t>__________________________________________________</a:t>
            </a:r>
          </a:p>
          <a:p>
            <a:r>
              <a:rPr lang="en-GB" dirty="0" smtClean="0"/>
              <a:t>How could this also show he is starting to feel trapped due to his actions? </a:t>
            </a:r>
          </a:p>
          <a:p>
            <a:r>
              <a:rPr lang="en-GB" dirty="0" smtClean="0"/>
              <a:t>__________________________________________________</a:t>
            </a:r>
          </a:p>
          <a:p>
            <a:r>
              <a:rPr lang="en-GB" dirty="0" smtClean="0"/>
              <a:t>Which verbs show that he feels the days are slow and empty? </a:t>
            </a:r>
          </a:p>
          <a:p>
            <a:r>
              <a:rPr lang="en-GB" dirty="0" smtClean="0"/>
              <a:t>__________________________________________________</a:t>
            </a:r>
          </a:p>
          <a:p>
            <a:r>
              <a:rPr lang="en-GB" dirty="0" smtClean="0"/>
              <a:t>How does he describe death? __________________________</a:t>
            </a:r>
          </a:p>
          <a:p>
            <a:r>
              <a:rPr lang="en-GB" dirty="0" smtClean="0"/>
              <a:t>Why does he describe life as being like a stage – think about how his life has been manipulated by the witches – does he feel he has lost control? </a:t>
            </a:r>
          </a:p>
          <a:p>
            <a:r>
              <a:rPr lang="en-GB" dirty="0" smtClean="0"/>
              <a:t>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314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remember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People are NOT using the QUOTES from the extract – it is right there. </a:t>
            </a:r>
          </a:p>
          <a:p>
            <a:r>
              <a:rPr lang="en-GB" dirty="0" smtClean="0"/>
              <a:t>USE IT. </a:t>
            </a:r>
          </a:p>
          <a:p>
            <a:endParaRPr lang="en-GB" dirty="0"/>
          </a:p>
          <a:p>
            <a:r>
              <a:rPr lang="en-GB" dirty="0" smtClean="0"/>
              <a:t>Go through and star again the key quotes which you are going to use on the next page.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70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894"/>
            <a:ext cx="11936506" cy="48204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Extract from Macbeth – </a:t>
            </a:r>
            <a:br>
              <a:rPr lang="en-GB" dirty="0" smtClean="0"/>
            </a:br>
            <a:r>
              <a:rPr lang="en-GB" dirty="0" smtClean="0"/>
              <a:t>Act 5 Scene 5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200" dirty="0" smtClean="0"/>
              <a:t>Macbeth is losing his motivation but is preparing </a:t>
            </a:r>
            <a:br>
              <a:rPr lang="en-GB" sz="2200" dirty="0" smtClean="0"/>
            </a:br>
            <a:r>
              <a:rPr lang="en-GB" sz="2200" dirty="0" smtClean="0"/>
              <a:t>for the final battle when he hears about the death </a:t>
            </a:r>
            <a:br>
              <a:rPr lang="en-GB" sz="2200" dirty="0" smtClean="0"/>
            </a:br>
            <a:r>
              <a:rPr lang="en-GB" sz="2200" dirty="0" smtClean="0"/>
              <a:t>of his wife.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96413" y="3657600"/>
            <a:ext cx="33773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What quotes are you definitely going to use – remember you MUST use at least 5 quotes from the extract to show his negative attitude </a:t>
            </a:r>
          </a:p>
        </p:txBody>
      </p:sp>
      <p:sp>
        <p:nvSpPr>
          <p:cNvPr id="5" name="Rectangle 4"/>
          <p:cNvSpPr/>
          <p:nvPr/>
        </p:nvSpPr>
        <p:spPr>
          <a:xfrm>
            <a:off x="589935" y="3539613"/>
            <a:ext cx="3583859" cy="2138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586" y="444737"/>
            <a:ext cx="6601650" cy="618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56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 – what is his attitude here? How has this changed from start? </a:t>
            </a:r>
          </a:p>
          <a:p>
            <a:endParaRPr lang="en-GB" dirty="0"/>
          </a:p>
          <a:p>
            <a:r>
              <a:rPr lang="en-GB" dirty="0" smtClean="0"/>
              <a:t>Quote 1 – explain. Link this to somewhere else</a:t>
            </a:r>
          </a:p>
          <a:p>
            <a:r>
              <a:rPr lang="en-GB" dirty="0" smtClean="0"/>
              <a:t>Quote 2 – explain. Link this to somewhere else</a:t>
            </a:r>
          </a:p>
          <a:p>
            <a:r>
              <a:rPr lang="en-GB" dirty="0" smtClean="0"/>
              <a:t>Quote 3 – explain. Link this to somewhere else</a:t>
            </a:r>
          </a:p>
          <a:p>
            <a:r>
              <a:rPr lang="en-GB" dirty="0" smtClean="0"/>
              <a:t>Quote 4 – explain. Link this to somewhere else</a:t>
            </a:r>
          </a:p>
          <a:p>
            <a:r>
              <a:rPr lang="en-GB" dirty="0" smtClean="0"/>
              <a:t>Quote 5 – explain. Link this to somewhere else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19565" y="2581835"/>
            <a:ext cx="27342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Add in the depth about THAT quote. </a:t>
            </a:r>
          </a:p>
          <a:p>
            <a:r>
              <a:rPr lang="en-GB" sz="2000" dirty="0" smtClean="0"/>
              <a:t>Explain in lots of detail. </a:t>
            </a:r>
          </a:p>
          <a:p>
            <a:endParaRPr lang="en-GB" sz="2000" dirty="0"/>
          </a:p>
          <a:p>
            <a:r>
              <a:rPr lang="en-GB" sz="2000" dirty="0" smtClean="0"/>
              <a:t>Then briefly link this to somewhere else. </a:t>
            </a:r>
          </a:p>
          <a:p>
            <a:endParaRPr lang="en-GB" sz="2000" dirty="0"/>
          </a:p>
          <a:p>
            <a:r>
              <a:rPr lang="en-GB" sz="2000" dirty="0" smtClean="0"/>
              <a:t>The focus HAS to be on the extract. 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8592671" y="2433918"/>
            <a:ext cx="2877670" cy="3307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72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2" y="0"/>
            <a:ext cx="10515600" cy="1325563"/>
          </a:xfrm>
        </p:spPr>
        <p:txBody>
          <a:bodyPr/>
          <a:lstStyle/>
          <a:p>
            <a:r>
              <a:rPr lang="en-GB" dirty="0" smtClean="0"/>
              <a:t>Getting started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77" y="1561538"/>
            <a:ext cx="8023412" cy="4851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Shakespeare presents  …………</a:t>
            </a:r>
          </a:p>
          <a:p>
            <a:r>
              <a:rPr lang="en-GB" dirty="0" smtClean="0"/>
              <a:t>We can see this in ……………………..</a:t>
            </a:r>
          </a:p>
          <a:p>
            <a:r>
              <a:rPr lang="en-GB" dirty="0" smtClean="0"/>
              <a:t>Shakespeare has used ……………………………….</a:t>
            </a:r>
          </a:p>
          <a:p>
            <a:r>
              <a:rPr lang="en-GB" dirty="0" smtClean="0"/>
              <a:t>This conveys …………………….</a:t>
            </a:r>
          </a:p>
          <a:p>
            <a:r>
              <a:rPr lang="en-GB" dirty="0" smtClean="0"/>
              <a:t>This demonstrates …………………</a:t>
            </a:r>
          </a:p>
          <a:p>
            <a:r>
              <a:rPr lang="en-GB" dirty="0" smtClean="0"/>
              <a:t>From this we learn ……………</a:t>
            </a:r>
          </a:p>
          <a:p>
            <a:r>
              <a:rPr lang="en-GB" dirty="0" smtClean="0"/>
              <a:t>We also saw ……………… when ………</a:t>
            </a:r>
          </a:p>
          <a:p>
            <a:r>
              <a:rPr lang="en-GB" dirty="0" smtClean="0"/>
              <a:t>Shakespeare also showed ……… when ……..</a:t>
            </a:r>
          </a:p>
          <a:p>
            <a:r>
              <a:rPr lang="en-GB" dirty="0" smtClean="0"/>
              <a:t>This shows us that in the Jacobean era ……….</a:t>
            </a:r>
          </a:p>
          <a:p>
            <a:r>
              <a:rPr lang="en-GB" dirty="0" smtClean="0"/>
              <a:t>From this we can learn that the Jacobean society ……….</a:t>
            </a:r>
          </a:p>
          <a:p>
            <a:r>
              <a:rPr lang="en-GB" dirty="0" smtClean="0"/>
              <a:t>We can see that ………….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386047" y="386789"/>
            <a:ext cx="24742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Each para plan </a:t>
            </a:r>
          </a:p>
          <a:p>
            <a:r>
              <a:rPr lang="en-GB" sz="2400" dirty="0" smtClean="0"/>
              <a:t>- Quote from extract</a:t>
            </a:r>
          </a:p>
          <a:p>
            <a:r>
              <a:rPr lang="en-GB" sz="2400" dirty="0" smtClean="0"/>
              <a:t>- Explain this </a:t>
            </a:r>
          </a:p>
          <a:p>
            <a:r>
              <a:rPr lang="en-GB" sz="2400" dirty="0" smtClean="0"/>
              <a:t>- Link to somewhere else </a:t>
            </a:r>
          </a:p>
          <a:p>
            <a:r>
              <a:rPr lang="en-GB" sz="2400" dirty="0" smtClean="0"/>
              <a:t>- What show about society if can </a:t>
            </a:r>
          </a:p>
          <a:p>
            <a:r>
              <a:rPr lang="en-GB" sz="2400" dirty="0" smtClean="0"/>
              <a:t>- Link back to what learn  </a:t>
            </a:r>
          </a:p>
          <a:p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390530" y="5325035"/>
            <a:ext cx="2079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Move through the previous para points 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9085729" y="5151993"/>
            <a:ext cx="2689411" cy="1546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238129" y="161365"/>
            <a:ext cx="2622176" cy="43837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223819" y="386789"/>
            <a:ext cx="192987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Methods</a:t>
            </a:r>
            <a:r>
              <a:rPr lang="en-GB" sz="2400" dirty="0" smtClean="0"/>
              <a:t> </a:t>
            </a:r>
          </a:p>
          <a:p>
            <a:r>
              <a:rPr lang="en-GB" sz="2000" dirty="0" smtClean="0"/>
              <a:t>Contrast </a:t>
            </a:r>
          </a:p>
          <a:p>
            <a:r>
              <a:rPr lang="en-GB" sz="2000" dirty="0" smtClean="0"/>
              <a:t>Adjectives</a:t>
            </a:r>
          </a:p>
          <a:p>
            <a:r>
              <a:rPr lang="en-GB" sz="2000" dirty="0" smtClean="0"/>
              <a:t>Depersonalise</a:t>
            </a:r>
          </a:p>
          <a:p>
            <a:r>
              <a:rPr lang="en-GB" sz="2000" dirty="0" smtClean="0"/>
              <a:t>Repetition </a:t>
            </a:r>
          </a:p>
          <a:p>
            <a:r>
              <a:rPr lang="en-GB" sz="2000" dirty="0" smtClean="0"/>
              <a:t>Alliteration </a:t>
            </a:r>
          </a:p>
          <a:p>
            <a:r>
              <a:rPr lang="en-GB" sz="2000" dirty="0" smtClean="0"/>
              <a:t>Verbs</a:t>
            </a:r>
          </a:p>
          <a:p>
            <a:r>
              <a:rPr lang="en-GB" sz="2000" dirty="0" smtClean="0"/>
              <a:t>Metaphors </a:t>
            </a:r>
          </a:p>
          <a:p>
            <a:r>
              <a:rPr lang="en-GB" sz="2000" dirty="0" smtClean="0"/>
              <a:t>Exclamation marks </a:t>
            </a:r>
          </a:p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046839" y="280220"/>
            <a:ext cx="2254768" cy="3805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527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you finish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EVERY time you use a character’s name it has a capital letter. </a:t>
            </a:r>
          </a:p>
          <a:p>
            <a:r>
              <a:rPr lang="en-GB" dirty="0" smtClean="0"/>
              <a:t>Check that you have quotes from extract. </a:t>
            </a:r>
          </a:p>
          <a:p>
            <a:r>
              <a:rPr lang="en-GB" dirty="0" smtClean="0"/>
              <a:t>Have you looked at rest of play? </a:t>
            </a:r>
          </a:p>
          <a:p>
            <a:r>
              <a:rPr lang="en-GB" dirty="0" smtClean="0"/>
              <a:t>Have you said what we learn? </a:t>
            </a:r>
          </a:p>
          <a:p>
            <a:r>
              <a:rPr lang="en-GB" dirty="0" smtClean="0"/>
              <a:t>Are you saying what Shakespeare does? </a:t>
            </a:r>
          </a:p>
          <a:p>
            <a:r>
              <a:rPr lang="en-GB" dirty="0" smtClean="0"/>
              <a:t>Each paragraph needs to have a clear opening + closing line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24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9894"/>
            <a:ext cx="11936506" cy="48204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Extract from Macbeth – </a:t>
            </a:r>
            <a:br>
              <a:rPr lang="en-GB" dirty="0" smtClean="0"/>
            </a:br>
            <a:r>
              <a:rPr lang="en-GB" dirty="0" smtClean="0"/>
              <a:t>Act 5 Scene 5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200" dirty="0" smtClean="0"/>
              <a:t>Macbeth is losing his motivation but is preparing </a:t>
            </a:r>
            <a:br>
              <a:rPr lang="en-GB" sz="2200" dirty="0" smtClean="0"/>
            </a:br>
            <a:r>
              <a:rPr lang="en-GB" sz="2200" dirty="0" smtClean="0"/>
              <a:t>for the final battle when he hears about the death </a:t>
            </a:r>
            <a:br>
              <a:rPr lang="en-GB" sz="2200" dirty="0" smtClean="0"/>
            </a:br>
            <a:r>
              <a:rPr lang="en-GB" sz="2200" dirty="0" smtClean="0"/>
              <a:t>of his wife.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96413" y="3657600"/>
            <a:ext cx="33773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Underline the words which immediately jump out at you</a:t>
            </a:r>
          </a:p>
          <a:p>
            <a:endParaRPr lang="en-GB" sz="2000" dirty="0"/>
          </a:p>
          <a:p>
            <a:r>
              <a:rPr lang="en-GB" sz="2000" dirty="0" smtClean="0"/>
              <a:t>What shows his state of mind now? 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589935" y="3539613"/>
            <a:ext cx="3583859" cy="2138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586" y="444737"/>
            <a:ext cx="6601650" cy="618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67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Placing the extract in the play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1690688"/>
            <a:ext cx="11813458" cy="4975583"/>
          </a:xfrm>
        </p:spPr>
        <p:txBody>
          <a:bodyPr>
            <a:normAutofit/>
          </a:bodyPr>
          <a:lstStyle/>
          <a:p>
            <a:r>
              <a:rPr lang="en-GB" dirty="0" smtClean="0"/>
              <a:t>How has Macbeth become King? </a:t>
            </a:r>
          </a:p>
          <a:p>
            <a:r>
              <a:rPr lang="en-GB" dirty="0" smtClean="0"/>
              <a:t>__________________________________________________________</a:t>
            </a:r>
          </a:p>
          <a:p>
            <a:r>
              <a:rPr lang="en-GB" dirty="0" smtClean="0"/>
              <a:t>How do we know Macbeth has lost support from the other noble men? </a:t>
            </a:r>
          </a:p>
          <a:p>
            <a:r>
              <a:rPr lang="en-GB" dirty="0" smtClean="0"/>
              <a:t>_________________________________________________________</a:t>
            </a:r>
          </a:p>
          <a:p>
            <a:r>
              <a:rPr lang="en-GB" dirty="0" smtClean="0"/>
              <a:t>How has his relationship with his wife changed? </a:t>
            </a:r>
          </a:p>
          <a:p>
            <a:r>
              <a:rPr lang="en-GB" dirty="0" smtClean="0"/>
              <a:t>_________________________________________________________</a:t>
            </a:r>
          </a:p>
          <a:p>
            <a:r>
              <a:rPr lang="en-GB" dirty="0" smtClean="0"/>
              <a:t>How do we know that she has lost control of her mind following their actions? </a:t>
            </a:r>
          </a:p>
          <a:p>
            <a:r>
              <a:rPr lang="en-GB" dirty="0" smtClean="0"/>
              <a:t>_________________________________________________________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8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Quick fire questions on extract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069"/>
          </a:xfrm>
        </p:spPr>
        <p:txBody>
          <a:bodyPr>
            <a:normAutofit/>
          </a:bodyPr>
          <a:lstStyle/>
          <a:p>
            <a:r>
              <a:rPr lang="en-GB" dirty="0" smtClean="0"/>
              <a:t>What does Macbeth mean ‘I have almost forgot the taste of fears’?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How does he say he used to act when he was afraid?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Does he feel he has seen enough horrors? ____________________</a:t>
            </a:r>
          </a:p>
          <a:p>
            <a:r>
              <a:rPr lang="en-GB" dirty="0" smtClean="0"/>
              <a:t>Does he discuss his wife’s death in detail? _____________________</a:t>
            </a:r>
          </a:p>
          <a:p>
            <a:r>
              <a:rPr lang="en-GB" dirty="0" smtClean="0"/>
              <a:t>Does he have a positive or negative attitude about life? __________</a:t>
            </a:r>
          </a:p>
          <a:p>
            <a:r>
              <a:rPr lang="en-GB" dirty="0" smtClean="0"/>
              <a:t>What 2 things does he compare life to? 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87896" y="365125"/>
            <a:ext cx="16370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These will focus you on some of the key aspects! 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10058400" y="365125"/>
            <a:ext cx="1769806" cy="1460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78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C</a:t>
            </a:r>
            <a:r>
              <a:rPr lang="en-GB" b="1" u="sng" dirty="0" smtClean="0"/>
              <a:t>omplete these quotes using words from side </a:t>
            </a:r>
            <a:endParaRPr lang="en-GB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852519"/>
            <a:ext cx="9099176" cy="4682752"/>
          </a:xfrm>
        </p:spPr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dirty="0" smtClean="0"/>
              <a:t>‘_________ Macbeth – well he _________ that name’</a:t>
            </a:r>
          </a:p>
          <a:p>
            <a:r>
              <a:rPr lang="en-GB" dirty="0" smtClean="0"/>
              <a:t>‘</a:t>
            </a:r>
            <a:r>
              <a:rPr lang="en-GB" dirty="0"/>
              <a:t>Stars, hide your fires, let not </a:t>
            </a:r>
            <a:r>
              <a:rPr lang="en-GB" dirty="0" smtClean="0"/>
              <a:t>__________ </a:t>
            </a:r>
            <a:r>
              <a:rPr lang="en-GB" dirty="0"/>
              <a:t>see my </a:t>
            </a:r>
            <a:r>
              <a:rPr lang="en-GB" dirty="0" smtClean="0"/>
              <a:t>______ </a:t>
            </a:r>
            <a:r>
              <a:rPr lang="en-GB" dirty="0"/>
              <a:t>and deep </a:t>
            </a:r>
            <a:r>
              <a:rPr lang="en-GB" dirty="0" smtClean="0"/>
              <a:t>desires’ </a:t>
            </a:r>
            <a:endParaRPr lang="en-GB" dirty="0"/>
          </a:p>
          <a:p>
            <a:r>
              <a:rPr lang="en-GB" dirty="0" smtClean="0"/>
              <a:t>‘________ </a:t>
            </a:r>
            <a:r>
              <a:rPr lang="en-GB" dirty="0"/>
              <a:t>image doth unfix my hair and make my heart </a:t>
            </a:r>
            <a:r>
              <a:rPr lang="en-GB" dirty="0" smtClean="0"/>
              <a:t>______’</a:t>
            </a:r>
          </a:p>
          <a:p>
            <a:r>
              <a:rPr lang="en-GB" dirty="0"/>
              <a:t>‘We still have </a:t>
            </a:r>
            <a:r>
              <a:rPr lang="en-GB" dirty="0" smtClean="0"/>
              <a:t>___________ here’</a:t>
            </a:r>
          </a:p>
          <a:p>
            <a:r>
              <a:rPr lang="en-GB" dirty="0"/>
              <a:t>‘make our </a:t>
            </a:r>
            <a:r>
              <a:rPr lang="en-GB" dirty="0" smtClean="0"/>
              <a:t>________  __________  </a:t>
            </a:r>
            <a:r>
              <a:rPr lang="en-GB" dirty="0"/>
              <a:t>to our </a:t>
            </a:r>
            <a:r>
              <a:rPr lang="en-GB" dirty="0" smtClean="0"/>
              <a:t>__________’ </a:t>
            </a:r>
            <a:endParaRPr lang="en-GB" dirty="0"/>
          </a:p>
          <a:p>
            <a:r>
              <a:rPr lang="en-GB" dirty="0" smtClean="0"/>
              <a:t>‘</a:t>
            </a:r>
            <a:r>
              <a:rPr lang="en-GB" dirty="0"/>
              <a:t>the very </a:t>
            </a:r>
            <a:r>
              <a:rPr lang="en-GB" dirty="0" smtClean="0"/>
              <a:t>___________ </a:t>
            </a:r>
            <a:r>
              <a:rPr lang="en-GB" dirty="0"/>
              <a:t>of my </a:t>
            </a:r>
            <a:r>
              <a:rPr lang="en-GB" dirty="0" smtClean="0"/>
              <a:t>___________ </a:t>
            </a:r>
            <a:r>
              <a:rPr lang="en-GB" dirty="0"/>
              <a:t>shall be the firstlings of my </a:t>
            </a:r>
            <a:r>
              <a:rPr lang="en-GB" dirty="0" smtClean="0"/>
              <a:t>__________’</a:t>
            </a:r>
            <a:endParaRPr lang="en-GB" dirty="0"/>
          </a:p>
          <a:p>
            <a:r>
              <a:rPr lang="en-GB" dirty="0"/>
              <a:t>‘I have </a:t>
            </a:r>
            <a:r>
              <a:rPr lang="en-GB" dirty="0" smtClean="0"/>
              <a:t>_________ </a:t>
            </a:r>
            <a:r>
              <a:rPr lang="en-GB" dirty="0"/>
              <a:t>long </a:t>
            </a:r>
            <a:r>
              <a:rPr lang="en-GB" dirty="0" smtClean="0"/>
              <a:t>enough’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453281" y="1690688"/>
            <a:ext cx="2138084" cy="48445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9628094" y="1976718"/>
            <a:ext cx="14791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Faces</a:t>
            </a:r>
          </a:p>
          <a:p>
            <a:r>
              <a:rPr lang="en-GB" dirty="0" smtClean="0"/>
              <a:t>Brave</a:t>
            </a:r>
          </a:p>
          <a:p>
            <a:r>
              <a:rPr lang="en-GB" dirty="0"/>
              <a:t>Heart </a:t>
            </a:r>
            <a:endParaRPr lang="en-GB" dirty="0" smtClean="0"/>
          </a:p>
          <a:p>
            <a:r>
              <a:rPr lang="en-GB" dirty="0" smtClean="0"/>
              <a:t>Deserves</a:t>
            </a:r>
          </a:p>
          <a:p>
            <a:r>
              <a:rPr lang="en-GB" dirty="0" smtClean="0"/>
              <a:t>lived</a:t>
            </a:r>
          </a:p>
          <a:p>
            <a:r>
              <a:rPr lang="en-GB" dirty="0" smtClean="0"/>
              <a:t>Light </a:t>
            </a:r>
          </a:p>
          <a:p>
            <a:r>
              <a:rPr lang="en-GB" dirty="0" smtClean="0"/>
              <a:t>Black </a:t>
            </a:r>
          </a:p>
          <a:p>
            <a:r>
              <a:rPr lang="en-GB" dirty="0"/>
              <a:t>Firstlings </a:t>
            </a:r>
          </a:p>
          <a:p>
            <a:r>
              <a:rPr lang="en-GB" dirty="0" smtClean="0"/>
              <a:t>Judgment</a:t>
            </a:r>
          </a:p>
          <a:p>
            <a:r>
              <a:rPr lang="en-GB" dirty="0" smtClean="0"/>
              <a:t>Horrid</a:t>
            </a:r>
          </a:p>
          <a:p>
            <a:r>
              <a:rPr lang="en-GB" dirty="0" smtClean="0"/>
              <a:t>Knock</a:t>
            </a:r>
          </a:p>
          <a:p>
            <a:r>
              <a:rPr lang="en-GB" dirty="0" err="1" smtClean="0"/>
              <a:t>Vizards</a:t>
            </a:r>
            <a:endParaRPr lang="en-GB" dirty="0" smtClean="0"/>
          </a:p>
          <a:p>
            <a:r>
              <a:rPr lang="en-GB" dirty="0" smtClean="0"/>
              <a:t>Hearts</a:t>
            </a:r>
          </a:p>
          <a:p>
            <a:r>
              <a:rPr lang="en-GB" dirty="0" smtClean="0"/>
              <a:t>hand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74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Changing Attitude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24435" y="1690688"/>
            <a:ext cx="33348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Macbeth at beginning of play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>
            <a:off x="3738283" y="1453930"/>
            <a:ext cx="1707776" cy="1160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759824" y="1572309"/>
            <a:ext cx="3146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Macbeth’s moral dilemma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9793942" y="2210558"/>
            <a:ext cx="1985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Reaction to killing Duncan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540189" y="3286742"/>
            <a:ext cx="3482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Reaction to Duncan’s death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526240" y="3489737"/>
            <a:ext cx="2756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Changing attitude – what does he do next?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237129" y="5475369"/>
            <a:ext cx="2900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After seeing witches again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129868" y="5120351"/>
            <a:ext cx="3328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Moving towards the end 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430306" y="1572309"/>
            <a:ext cx="3186953" cy="1443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759824" y="1430382"/>
            <a:ext cx="2900083" cy="14069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9547412" y="2106186"/>
            <a:ext cx="2460812" cy="28154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311588" y="3238485"/>
            <a:ext cx="3908613" cy="13891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995082" y="3513905"/>
            <a:ext cx="3818965" cy="15493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67871" y="5465514"/>
            <a:ext cx="4038600" cy="12849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7476565" y="5087449"/>
            <a:ext cx="4034117" cy="16629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8659907" y="1795060"/>
            <a:ext cx="887505" cy="9405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Left Arrow 19"/>
          <p:cNvSpPr/>
          <p:nvPr/>
        </p:nvSpPr>
        <p:spPr>
          <a:xfrm>
            <a:off x="8906436" y="3580175"/>
            <a:ext cx="779929" cy="5558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Left Arrow 20"/>
          <p:cNvSpPr/>
          <p:nvPr/>
        </p:nvSpPr>
        <p:spPr>
          <a:xfrm>
            <a:off x="4672853" y="3933073"/>
            <a:ext cx="638735" cy="4658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>
            <a:off x="5170392" y="5489683"/>
            <a:ext cx="2039473" cy="11213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183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1" y="51421"/>
            <a:ext cx="10515600" cy="1325563"/>
          </a:xfrm>
        </p:spPr>
        <p:txBody>
          <a:bodyPr/>
          <a:lstStyle/>
          <a:p>
            <a:r>
              <a:rPr lang="en-GB" dirty="0" smtClean="0"/>
              <a:t>Quote exploding</a:t>
            </a:r>
            <a:br>
              <a:rPr lang="en-GB" dirty="0" smtClean="0"/>
            </a:br>
            <a:r>
              <a:rPr lang="en-GB" dirty="0" smtClean="0"/>
              <a:t>Saying a lot about a little!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1" y="1825625"/>
            <a:ext cx="11645153" cy="4844116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‘I had almost forgot the taste of fears’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Why has he forgotten what it is like to be afraid? (think about all he’s done) </a:t>
            </a:r>
          </a:p>
          <a:p>
            <a:pPr marL="0" indent="0">
              <a:buNone/>
            </a:pPr>
            <a:r>
              <a:rPr lang="en-GB" dirty="0" smtClean="0"/>
              <a:t>______________________________________________________________</a:t>
            </a:r>
          </a:p>
          <a:p>
            <a:pPr marL="0" indent="0">
              <a:buNone/>
            </a:pPr>
            <a:r>
              <a:rPr lang="en-GB" dirty="0" smtClean="0"/>
              <a:t>What does this show about him? ___________________________________</a:t>
            </a:r>
          </a:p>
          <a:p>
            <a:pPr marL="0" indent="0">
              <a:buNone/>
            </a:pPr>
            <a:r>
              <a:rPr lang="en-GB" dirty="0" smtClean="0"/>
              <a:t>When did he feel fear at the beginning of the play? </a:t>
            </a:r>
          </a:p>
          <a:p>
            <a:pPr marL="0" indent="0">
              <a:buNone/>
            </a:pPr>
            <a:r>
              <a:rPr lang="en-GB" dirty="0" smtClean="0"/>
              <a:t>______________________________________________________________</a:t>
            </a:r>
          </a:p>
          <a:p>
            <a:pPr marL="0" indent="0">
              <a:buNone/>
            </a:pPr>
            <a:r>
              <a:rPr lang="en-GB" dirty="0" smtClean="0"/>
              <a:t>Why did he feel fear about killing Duncan – why did he know this was wrong? </a:t>
            </a:r>
          </a:p>
          <a:p>
            <a:pPr marL="0" indent="0">
              <a:buNone/>
            </a:pPr>
            <a:r>
              <a:rPr lang="en-GB" dirty="0" smtClean="0"/>
              <a:t>______________________________________________________________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16153" y="365125"/>
            <a:ext cx="301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Quote explode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02896" y="714202"/>
            <a:ext cx="1503685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046839" y="714202"/>
            <a:ext cx="2169314" cy="1262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096865" y="714202"/>
            <a:ext cx="427703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18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1" y="51421"/>
            <a:ext cx="10515600" cy="1325563"/>
          </a:xfrm>
        </p:spPr>
        <p:txBody>
          <a:bodyPr/>
          <a:lstStyle/>
          <a:p>
            <a:r>
              <a:rPr lang="en-GB" dirty="0" smtClean="0"/>
              <a:t>Quote exploding</a:t>
            </a:r>
            <a:br>
              <a:rPr lang="en-GB" dirty="0" smtClean="0"/>
            </a:br>
            <a:r>
              <a:rPr lang="en-GB" dirty="0" smtClean="0"/>
              <a:t>Saying a lot about a little!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1" y="1825625"/>
            <a:ext cx="11645153" cy="4844116"/>
          </a:xfrm>
        </p:spPr>
        <p:txBody>
          <a:bodyPr>
            <a:normAutofit fontScale="92500"/>
          </a:bodyPr>
          <a:lstStyle/>
          <a:p>
            <a:pPr algn="ctr"/>
            <a:r>
              <a:rPr lang="en-GB" b="1" dirty="0" smtClean="0"/>
              <a:t>‘My senses would have </a:t>
            </a:r>
            <a:r>
              <a:rPr lang="en-GB" b="1" dirty="0" err="1" smtClean="0"/>
              <a:t>cool’d</a:t>
            </a:r>
            <a:r>
              <a:rPr lang="en-GB" b="1" dirty="0" smtClean="0"/>
              <a:t>’ / ‘fell of hair would … rouse + stir’</a:t>
            </a:r>
          </a:p>
          <a:p>
            <a:r>
              <a:rPr lang="en-GB" dirty="0" smtClean="0"/>
              <a:t>Did he used to feel more emotions? </a:t>
            </a:r>
          </a:p>
          <a:p>
            <a:r>
              <a:rPr lang="en-GB" dirty="0" smtClean="0"/>
              <a:t>__________________________________________________________</a:t>
            </a:r>
          </a:p>
          <a:p>
            <a:r>
              <a:rPr lang="en-GB" dirty="0" smtClean="0"/>
              <a:t>Why is he no longer feeling fear at horrible sounds? What has he done too much? </a:t>
            </a:r>
          </a:p>
          <a:p>
            <a:r>
              <a:rPr lang="en-GB" dirty="0" smtClean="0"/>
              <a:t>__________________________________________________________</a:t>
            </a:r>
          </a:p>
          <a:p>
            <a:r>
              <a:rPr lang="en-GB" dirty="0" smtClean="0"/>
              <a:t>What quote shows the thought of Duncan would have impacted him – what did he say about his hair then? </a:t>
            </a:r>
          </a:p>
          <a:p>
            <a:r>
              <a:rPr lang="en-GB" dirty="0" smtClean="0"/>
              <a:t>___________________________________________________________</a:t>
            </a:r>
          </a:p>
          <a:p>
            <a:r>
              <a:rPr lang="en-GB" dirty="0" smtClean="0"/>
              <a:t>What is the contrast from the beginning of the play to now? </a:t>
            </a:r>
          </a:p>
          <a:p>
            <a:r>
              <a:rPr lang="en-GB" dirty="0" smtClean="0"/>
              <a:t>_____________________________________________________________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16153" y="365125"/>
            <a:ext cx="301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Quote explode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02896" y="714202"/>
            <a:ext cx="1503685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046839" y="714202"/>
            <a:ext cx="2169314" cy="1262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096865" y="714202"/>
            <a:ext cx="427703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33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1" y="51421"/>
            <a:ext cx="10515600" cy="1325563"/>
          </a:xfrm>
        </p:spPr>
        <p:txBody>
          <a:bodyPr/>
          <a:lstStyle/>
          <a:p>
            <a:r>
              <a:rPr lang="en-GB" dirty="0" smtClean="0"/>
              <a:t>Quote exploding</a:t>
            </a:r>
            <a:br>
              <a:rPr lang="en-GB" dirty="0" smtClean="0"/>
            </a:br>
            <a:r>
              <a:rPr lang="en-GB" dirty="0" smtClean="0"/>
              <a:t>Saying a lot about a little!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1" y="1825625"/>
            <a:ext cx="11645153" cy="4844116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‘</a:t>
            </a:r>
            <a:r>
              <a:rPr lang="en-GB" b="1" dirty="0" err="1" smtClean="0"/>
              <a:t>Slaughterous</a:t>
            </a:r>
            <a:r>
              <a:rPr lang="en-GB" b="1" dirty="0" smtClean="0"/>
              <a:t> thoughts’</a:t>
            </a:r>
          </a:p>
          <a:p>
            <a:endParaRPr lang="en-GB" dirty="0"/>
          </a:p>
          <a:p>
            <a:r>
              <a:rPr lang="en-GB" dirty="0" smtClean="0"/>
              <a:t>What does he recognise his own thoughts have been full of?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What does Malcolm call him at the end of the play ‘b__</a:t>
            </a:r>
            <a:r>
              <a:rPr lang="en-GB" dirty="0" err="1" smtClean="0"/>
              <a:t>tch</a:t>
            </a:r>
            <a:r>
              <a:rPr lang="en-GB" dirty="0" smtClean="0"/>
              <a:t>__r’ </a:t>
            </a:r>
          </a:p>
          <a:p>
            <a:r>
              <a:rPr lang="en-GB" dirty="0" smtClean="0"/>
              <a:t>What does this show? ________________________________________</a:t>
            </a:r>
          </a:p>
          <a:p>
            <a:r>
              <a:rPr lang="en-GB" dirty="0" smtClean="0"/>
              <a:t>How has Macbeth’s attitude towards killing changed? </a:t>
            </a:r>
          </a:p>
          <a:p>
            <a:r>
              <a:rPr lang="en-GB" dirty="0" smtClean="0"/>
              <a:t>______________________________________________________________________________________________________________________________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16153" y="365125"/>
            <a:ext cx="301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Quote explode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02896" y="714202"/>
            <a:ext cx="1503685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046839" y="714202"/>
            <a:ext cx="2169314" cy="1262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096865" y="714202"/>
            <a:ext cx="427703" cy="115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642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1101</Words>
  <Application>Microsoft Office PowerPoint</Application>
  <PresentationFormat>Widescreen</PresentationFormat>
  <Paragraphs>188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Extract from Macbeth –  Act 5 Scene 5   Macbeth is losing his motivation but is preparing  for the final battle when he hears about the death  of his wife. </vt:lpstr>
      <vt:lpstr>Placing the extract in the play </vt:lpstr>
      <vt:lpstr>Quick fire questions on extract </vt:lpstr>
      <vt:lpstr>Complete these quotes using words from side </vt:lpstr>
      <vt:lpstr>Changing Attitude </vt:lpstr>
      <vt:lpstr>Quote exploding Saying a lot about a little! </vt:lpstr>
      <vt:lpstr>Quote exploding Saying a lot about a little! </vt:lpstr>
      <vt:lpstr>Quote exploding Saying a lot about a little! </vt:lpstr>
      <vt:lpstr>Quote exploding Saying a lot about a little! </vt:lpstr>
      <vt:lpstr>Quote exploding Saying a lot about a little! </vt:lpstr>
      <vt:lpstr>Other devices used </vt:lpstr>
      <vt:lpstr>What to remember </vt:lpstr>
      <vt:lpstr>Extract from Macbeth –  Act 5 Scene 5   Macbeth is losing his motivation but is preparing  for the final battle when he hears about the death  of his wife. </vt:lpstr>
      <vt:lpstr>Structure </vt:lpstr>
      <vt:lpstr>Getting started </vt:lpstr>
      <vt:lpstr>Before you finish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natalie</dc:creator>
  <cp:lastModifiedBy>natalie abraham</cp:lastModifiedBy>
  <cp:revision>28</cp:revision>
  <dcterms:created xsi:type="dcterms:W3CDTF">2017-01-23T21:30:02Z</dcterms:created>
  <dcterms:modified xsi:type="dcterms:W3CDTF">2022-11-06T11:05:11Z</dcterms:modified>
</cp:coreProperties>
</file>