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6" r:id="rId4"/>
    <p:sldId id="277" r:id="rId5"/>
    <p:sldId id="261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501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61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19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47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571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80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23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40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3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25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06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110767" y="5200517"/>
            <a:ext cx="17644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is the question you will be answering before you leave today.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77464" y="1294825"/>
            <a:ext cx="37992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Work through the activities here to help you be able to address this question. </a:t>
            </a:r>
            <a:endParaRPr lang="en-GB" sz="2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743200" y="212768"/>
            <a:ext cx="70731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Literature </a:t>
            </a:r>
            <a:r>
              <a:rPr lang="en-GB" sz="5400" smtClean="0"/>
              <a:t>Poetry Anthology </a:t>
            </a:r>
            <a:endParaRPr lang="en-GB" sz="5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564776" y="3033509"/>
            <a:ext cx="11147612" cy="34345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7" y="4086820"/>
            <a:ext cx="2213040" cy="25910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3929" y="212768"/>
            <a:ext cx="2461243" cy="2757779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0" y="1186445"/>
            <a:ext cx="3993776" cy="11831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9413929" y="4398642"/>
            <a:ext cx="1159940" cy="801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77097" y="3281838"/>
            <a:ext cx="86947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How does the writers present relationships within ‘Love and Relationships’? 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 smtClean="0"/>
              <a:t>Work through activities on these poems to </a:t>
            </a:r>
          </a:p>
          <a:p>
            <a:pPr algn="ctr"/>
            <a:r>
              <a:rPr lang="en-GB" sz="3200" dirty="0"/>
              <a:t>w</a:t>
            </a:r>
            <a:r>
              <a:rPr lang="en-GB" sz="3200" dirty="0" smtClean="0"/>
              <a:t>rite about two of these</a:t>
            </a:r>
          </a:p>
          <a:p>
            <a:pPr algn="ctr"/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632243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‘Neutral Tones’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is the </a:t>
            </a:r>
            <a:r>
              <a:rPr lang="en-GB" u="sng" dirty="0" smtClean="0"/>
              <a:t>verb</a:t>
            </a:r>
            <a:r>
              <a:rPr lang="en-GB" dirty="0" smtClean="0"/>
              <a:t> </a:t>
            </a:r>
            <a:r>
              <a:rPr lang="en-GB" b="1" dirty="0" smtClean="0"/>
              <a:t>‘stood’ </a:t>
            </a:r>
            <a:r>
              <a:rPr lang="en-GB" dirty="0" smtClean="0"/>
              <a:t>in the first line important? </a:t>
            </a:r>
          </a:p>
          <a:p>
            <a:r>
              <a:rPr lang="en-GB" dirty="0" smtClean="0"/>
              <a:t>_____________________________________________________</a:t>
            </a:r>
          </a:p>
          <a:p>
            <a:r>
              <a:rPr lang="en-GB" dirty="0" smtClean="0"/>
              <a:t>Find 2 examples of </a:t>
            </a:r>
            <a:r>
              <a:rPr lang="en-GB" u="sng" dirty="0" smtClean="0"/>
              <a:t>alliteration</a:t>
            </a:r>
            <a:r>
              <a:rPr lang="en-GB" dirty="0" smtClean="0"/>
              <a:t> which show a lack of movement? </a:t>
            </a:r>
          </a:p>
          <a:p>
            <a:r>
              <a:rPr lang="en-GB" dirty="0" smtClean="0"/>
              <a:t>______________________________________________________</a:t>
            </a:r>
          </a:p>
          <a:p>
            <a:r>
              <a:rPr lang="en-GB" dirty="0" smtClean="0"/>
              <a:t>How is </a:t>
            </a:r>
            <a:r>
              <a:rPr lang="en-GB" u="sng" dirty="0" smtClean="0"/>
              <a:t>colour imagery </a:t>
            </a:r>
            <a:r>
              <a:rPr lang="en-GB" dirty="0" smtClean="0"/>
              <a:t>used + what does this show? </a:t>
            </a:r>
          </a:p>
          <a:p>
            <a:r>
              <a:rPr lang="en-GB" dirty="0" smtClean="0"/>
              <a:t>________________________________________________________</a:t>
            </a:r>
          </a:p>
          <a:p>
            <a:r>
              <a:rPr lang="en-GB" dirty="0" smtClean="0"/>
              <a:t>Why is the use of </a:t>
            </a:r>
            <a:r>
              <a:rPr lang="en-GB" b="1" dirty="0" smtClean="0"/>
              <a:t>‘ash’ </a:t>
            </a:r>
            <a:r>
              <a:rPr lang="en-GB" dirty="0" smtClean="0"/>
              <a:t>important? </a:t>
            </a:r>
          </a:p>
          <a:p>
            <a:r>
              <a:rPr lang="en-GB" dirty="0" smtClean="0"/>
              <a:t>_______________________________________________________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233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‘Neutral Tones’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What </a:t>
            </a:r>
            <a:r>
              <a:rPr lang="en-GB" u="sng" dirty="0" smtClean="0"/>
              <a:t>superlative</a:t>
            </a:r>
            <a:r>
              <a:rPr lang="en-GB" dirty="0" smtClean="0"/>
              <a:t> is used to describe her mouth? </a:t>
            </a:r>
          </a:p>
          <a:p>
            <a:r>
              <a:rPr lang="en-GB" dirty="0" smtClean="0"/>
              <a:t>__________________________</a:t>
            </a:r>
          </a:p>
          <a:p>
            <a:r>
              <a:rPr lang="en-GB" dirty="0" smtClean="0"/>
              <a:t>What </a:t>
            </a:r>
            <a:r>
              <a:rPr lang="en-GB" u="sng" dirty="0" smtClean="0"/>
              <a:t>adjective</a:t>
            </a:r>
            <a:r>
              <a:rPr lang="en-GB" dirty="0" smtClean="0"/>
              <a:t> is used to describe her grin? </a:t>
            </a:r>
          </a:p>
          <a:p>
            <a:r>
              <a:rPr lang="en-GB" dirty="0" smtClean="0"/>
              <a:t>___________________________</a:t>
            </a:r>
          </a:p>
          <a:p>
            <a:r>
              <a:rPr lang="en-GB" dirty="0" smtClean="0"/>
              <a:t>What </a:t>
            </a:r>
            <a:r>
              <a:rPr lang="en-GB" u="sng" dirty="0" smtClean="0"/>
              <a:t>simile</a:t>
            </a:r>
            <a:r>
              <a:rPr lang="en-GB" dirty="0" smtClean="0"/>
              <a:t> is used + what does this show? </a:t>
            </a:r>
          </a:p>
          <a:p>
            <a:r>
              <a:rPr lang="en-GB" dirty="0" smtClean="0"/>
              <a:t>________________________________________________________________________________________________________________</a:t>
            </a:r>
          </a:p>
          <a:p>
            <a:r>
              <a:rPr lang="en-GB" dirty="0" smtClean="0"/>
              <a:t>Why end with the ‘</a:t>
            </a:r>
            <a:r>
              <a:rPr lang="en-GB" b="1" dirty="0" err="1" smtClean="0"/>
              <a:t>grayish</a:t>
            </a:r>
            <a:r>
              <a:rPr lang="en-GB" b="1" dirty="0" smtClean="0"/>
              <a:t> leaves</a:t>
            </a:r>
            <a:r>
              <a:rPr lang="en-GB" dirty="0" smtClean="0"/>
              <a:t>’? </a:t>
            </a:r>
          </a:p>
          <a:p>
            <a:r>
              <a:rPr lang="en-GB" dirty="0" smtClean="0"/>
              <a:t>_______________________________________________________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979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236" y="-132417"/>
            <a:ext cx="10515600" cy="1325563"/>
          </a:xfrm>
        </p:spPr>
        <p:txBody>
          <a:bodyPr/>
          <a:lstStyle/>
          <a:p>
            <a:r>
              <a:rPr lang="en-GB" dirty="0" smtClean="0"/>
              <a:t>‘When We Two Parted’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193146"/>
            <a:ext cx="5181600" cy="566485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 smtClean="0"/>
              <a:t>When we two parted </a:t>
            </a:r>
          </a:p>
          <a:p>
            <a:pPr marL="0" indent="0">
              <a:buNone/>
            </a:pPr>
            <a:r>
              <a:rPr lang="en-GB" dirty="0" smtClean="0"/>
              <a:t>   In silence and tears,</a:t>
            </a:r>
          </a:p>
          <a:p>
            <a:pPr marL="0" indent="0">
              <a:buNone/>
            </a:pPr>
            <a:r>
              <a:rPr lang="en-GB" dirty="0" smtClean="0"/>
              <a:t>Half broken-hearted </a:t>
            </a:r>
          </a:p>
          <a:p>
            <a:pPr marL="0" indent="0">
              <a:buNone/>
            </a:pPr>
            <a:r>
              <a:rPr lang="en-GB" dirty="0" smtClean="0"/>
              <a:t>   To sever for years,</a:t>
            </a:r>
          </a:p>
          <a:p>
            <a:pPr marL="0" indent="0">
              <a:buNone/>
            </a:pPr>
            <a:r>
              <a:rPr lang="en-GB" dirty="0" smtClean="0"/>
              <a:t>Pale grew thy cheek and cold, </a:t>
            </a:r>
          </a:p>
          <a:p>
            <a:pPr marL="0" indent="0">
              <a:buNone/>
            </a:pPr>
            <a:r>
              <a:rPr lang="en-GB" dirty="0" smtClean="0"/>
              <a:t>   Colder thy kiss;</a:t>
            </a:r>
          </a:p>
          <a:p>
            <a:pPr marL="0" indent="0">
              <a:buNone/>
            </a:pPr>
            <a:r>
              <a:rPr lang="en-GB" dirty="0" smtClean="0"/>
              <a:t>Truly that hour foretold </a:t>
            </a:r>
          </a:p>
          <a:p>
            <a:pPr marL="0" indent="0">
              <a:buNone/>
            </a:pPr>
            <a:r>
              <a:rPr lang="en-GB" dirty="0" smtClean="0"/>
              <a:t>   Sorrow to this.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dew of the morning </a:t>
            </a:r>
          </a:p>
          <a:p>
            <a:pPr marL="0" indent="0">
              <a:buNone/>
            </a:pPr>
            <a:r>
              <a:rPr lang="en-GB" dirty="0" smtClean="0"/>
              <a:t>   Sunk chill on my brow-- </a:t>
            </a:r>
          </a:p>
          <a:p>
            <a:pPr marL="0" indent="0">
              <a:buNone/>
            </a:pPr>
            <a:r>
              <a:rPr lang="en-GB" dirty="0" smtClean="0"/>
              <a:t>It felt like the warning</a:t>
            </a:r>
          </a:p>
          <a:p>
            <a:pPr marL="0" indent="0">
              <a:buNone/>
            </a:pPr>
            <a:r>
              <a:rPr lang="en-GB" dirty="0" smtClean="0"/>
              <a:t>   Of what I feel now.</a:t>
            </a:r>
          </a:p>
          <a:p>
            <a:pPr marL="0" indent="0">
              <a:buNone/>
            </a:pPr>
            <a:r>
              <a:rPr lang="en-GB" dirty="0" smtClean="0"/>
              <a:t>Thy vows are all broken, </a:t>
            </a:r>
          </a:p>
          <a:p>
            <a:pPr marL="0" indent="0">
              <a:buNone/>
            </a:pPr>
            <a:r>
              <a:rPr lang="en-GB" dirty="0" smtClean="0"/>
              <a:t>   And light is thy fame;</a:t>
            </a:r>
          </a:p>
          <a:p>
            <a:pPr marL="0" indent="0">
              <a:buNone/>
            </a:pPr>
            <a:r>
              <a:rPr lang="en-GB" dirty="0" smtClean="0"/>
              <a:t>I hear thy name spoken, </a:t>
            </a:r>
          </a:p>
          <a:p>
            <a:pPr marL="0" indent="0">
              <a:buNone/>
            </a:pPr>
            <a:r>
              <a:rPr lang="en-GB" dirty="0" smtClean="0"/>
              <a:t>   And share in its shame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062318"/>
            <a:ext cx="5181600" cy="563431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 smtClean="0"/>
              <a:t>They name thee before me, </a:t>
            </a:r>
          </a:p>
          <a:p>
            <a:pPr marL="0" indent="0">
              <a:buNone/>
            </a:pPr>
            <a:r>
              <a:rPr lang="en-GB" dirty="0" smtClean="0"/>
              <a:t>   A knell to mine ear;</a:t>
            </a:r>
          </a:p>
          <a:p>
            <a:pPr marL="0" indent="0">
              <a:buNone/>
            </a:pPr>
            <a:r>
              <a:rPr lang="en-GB" dirty="0" smtClean="0"/>
              <a:t>A shudder comes o’er me--</a:t>
            </a:r>
          </a:p>
          <a:p>
            <a:pPr marL="0" indent="0">
              <a:buNone/>
            </a:pPr>
            <a:r>
              <a:rPr lang="en-GB" dirty="0" smtClean="0"/>
              <a:t>   Why wert thou so dear?</a:t>
            </a:r>
          </a:p>
          <a:p>
            <a:pPr marL="0" indent="0">
              <a:buNone/>
            </a:pPr>
            <a:r>
              <a:rPr lang="en-GB" dirty="0" smtClean="0"/>
              <a:t>They know not I knew thee, </a:t>
            </a:r>
          </a:p>
          <a:p>
            <a:pPr marL="0" indent="0">
              <a:buNone/>
            </a:pPr>
            <a:r>
              <a:rPr lang="en-GB" dirty="0" smtClean="0"/>
              <a:t>   Who knew thee too well--</a:t>
            </a:r>
          </a:p>
          <a:p>
            <a:pPr marL="0" indent="0">
              <a:buNone/>
            </a:pPr>
            <a:r>
              <a:rPr lang="en-GB" dirty="0" smtClean="0"/>
              <a:t>Long, long shall I rue thee, </a:t>
            </a:r>
          </a:p>
          <a:p>
            <a:pPr marL="0" indent="0">
              <a:buNone/>
            </a:pPr>
            <a:r>
              <a:rPr lang="en-GB" dirty="0" smtClean="0"/>
              <a:t>   Too deeply to tell.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 secret we met--</a:t>
            </a:r>
          </a:p>
          <a:p>
            <a:pPr marL="0" indent="0">
              <a:buNone/>
            </a:pPr>
            <a:r>
              <a:rPr lang="en-GB" dirty="0" smtClean="0"/>
              <a:t>   In silence I grieve,</a:t>
            </a:r>
          </a:p>
          <a:p>
            <a:pPr marL="0" indent="0">
              <a:buNone/>
            </a:pPr>
            <a:r>
              <a:rPr lang="en-GB" dirty="0" smtClean="0"/>
              <a:t>That thy heart could forget, </a:t>
            </a:r>
          </a:p>
          <a:p>
            <a:pPr marL="0" indent="0">
              <a:buNone/>
            </a:pPr>
            <a:r>
              <a:rPr lang="en-GB" dirty="0" smtClean="0"/>
              <a:t>   Thy spirit deceive.</a:t>
            </a:r>
          </a:p>
          <a:p>
            <a:pPr marL="0" indent="0">
              <a:buNone/>
            </a:pPr>
            <a:r>
              <a:rPr lang="en-GB" dirty="0" smtClean="0"/>
              <a:t>If I should meet thee </a:t>
            </a:r>
          </a:p>
          <a:p>
            <a:pPr marL="0" indent="0">
              <a:buNone/>
            </a:pPr>
            <a:r>
              <a:rPr lang="en-GB" dirty="0" smtClean="0"/>
              <a:t>   After long years,</a:t>
            </a:r>
          </a:p>
          <a:p>
            <a:pPr marL="0" indent="0">
              <a:buNone/>
            </a:pPr>
            <a:r>
              <a:rPr lang="en-GB" dirty="0" smtClean="0"/>
              <a:t>How should I greet thee?--</a:t>
            </a:r>
          </a:p>
          <a:p>
            <a:pPr marL="0" indent="0">
              <a:buNone/>
            </a:pPr>
            <a:r>
              <a:rPr lang="en-GB" dirty="0" smtClean="0"/>
              <a:t>   With silence and tears.</a:t>
            </a:r>
          </a:p>
          <a:p>
            <a:pPr marL="0" indent="0">
              <a:buNone/>
            </a:pPr>
            <a:r>
              <a:rPr lang="en-GB" dirty="0" smtClean="0"/>
              <a:t>This poem is in the public domain.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619565" y="141785"/>
            <a:ext cx="3294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Underline the words or phrases you would use from this 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8458200" y="0"/>
            <a:ext cx="37338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516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‘When We Two Parted’ structure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does this poem use a c__________ structure? </a:t>
            </a:r>
          </a:p>
          <a:p>
            <a:r>
              <a:rPr lang="en-GB" dirty="0" smtClean="0"/>
              <a:t>____________________________________________</a:t>
            </a:r>
          </a:p>
          <a:p>
            <a:r>
              <a:rPr lang="en-GB" dirty="0" smtClean="0"/>
              <a:t>What kind of rhyme scheme is used? _________________________</a:t>
            </a:r>
          </a:p>
          <a:p>
            <a:r>
              <a:rPr lang="en-GB" dirty="0" smtClean="0"/>
              <a:t>What does this show? ___________________________________</a:t>
            </a:r>
          </a:p>
          <a:p>
            <a:r>
              <a:rPr lang="en-GB" dirty="0" smtClean="0"/>
              <a:t>How does the title suggest the relationship ended quickly </a:t>
            </a:r>
          </a:p>
          <a:p>
            <a:r>
              <a:rPr lang="en-GB" dirty="0" smtClean="0"/>
              <a:t>We two = ______________________</a:t>
            </a:r>
          </a:p>
          <a:p>
            <a:r>
              <a:rPr lang="en-GB" dirty="0" smtClean="0"/>
              <a:t>Parted = _______________________</a:t>
            </a:r>
          </a:p>
          <a:p>
            <a:r>
              <a:rPr lang="en-GB" dirty="0" smtClean="0"/>
              <a:t>What do we see between these?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1012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‘When We Two Parted’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would you say about </a:t>
            </a:r>
          </a:p>
          <a:p>
            <a:r>
              <a:rPr lang="en-GB" b="1" dirty="0" smtClean="0"/>
              <a:t>‘Silence’ </a:t>
            </a:r>
            <a:r>
              <a:rPr lang="en-GB" dirty="0" smtClean="0"/>
              <a:t>- ________________________________</a:t>
            </a:r>
          </a:p>
          <a:p>
            <a:r>
              <a:rPr lang="en-GB" b="1" dirty="0" smtClean="0"/>
              <a:t>‘Tears’ </a:t>
            </a:r>
            <a:r>
              <a:rPr lang="en-GB" dirty="0" smtClean="0"/>
              <a:t>- _________________________________</a:t>
            </a:r>
          </a:p>
          <a:p>
            <a:r>
              <a:rPr lang="en-GB" dirty="0" smtClean="0"/>
              <a:t>What </a:t>
            </a:r>
            <a:r>
              <a:rPr lang="en-GB" u="sng" dirty="0" smtClean="0"/>
              <a:t>adjectives</a:t>
            </a:r>
            <a:r>
              <a:rPr lang="en-GB" dirty="0" smtClean="0"/>
              <a:t> are used to link his partner to death? </a:t>
            </a:r>
          </a:p>
          <a:p>
            <a:r>
              <a:rPr lang="en-GB" dirty="0" smtClean="0"/>
              <a:t>______________________________________________</a:t>
            </a:r>
            <a:endParaRPr lang="en-GB" dirty="0"/>
          </a:p>
          <a:p>
            <a:r>
              <a:rPr lang="en-GB" dirty="0" smtClean="0"/>
              <a:t>Why is </a:t>
            </a:r>
            <a:r>
              <a:rPr lang="en-GB" b="1" dirty="0" smtClean="0"/>
              <a:t>‘colder</a:t>
            </a:r>
            <a:r>
              <a:rPr lang="en-GB" dirty="0" smtClean="0"/>
              <a:t>’ </a:t>
            </a:r>
            <a:r>
              <a:rPr lang="en-GB" u="sng" dirty="0" smtClean="0"/>
              <a:t>repeated</a:t>
            </a:r>
            <a:r>
              <a:rPr lang="en-GB" dirty="0" smtClean="0"/>
              <a:t>? What does it show? </a:t>
            </a:r>
          </a:p>
          <a:p>
            <a:r>
              <a:rPr lang="en-GB" dirty="0" smtClean="0"/>
              <a:t>__________________________________________________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366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‘When We Two Parted’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is the </a:t>
            </a:r>
            <a:r>
              <a:rPr lang="en-GB" u="sng" dirty="0" smtClean="0"/>
              <a:t>sensory language </a:t>
            </a:r>
            <a:r>
              <a:rPr lang="en-GB" dirty="0" smtClean="0"/>
              <a:t>‘</a:t>
            </a:r>
            <a:r>
              <a:rPr lang="en-GB" b="1" dirty="0" smtClean="0"/>
              <a:t>a knell to mine ear’ </a:t>
            </a:r>
            <a:r>
              <a:rPr lang="en-GB" dirty="0" smtClean="0"/>
              <a:t>used? </a:t>
            </a:r>
          </a:p>
          <a:p>
            <a:r>
              <a:rPr lang="en-GB" dirty="0" smtClean="0"/>
              <a:t>_____________________________________________</a:t>
            </a:r>
          </a:p>
          <a:p>
            <a:r>
              <a:rPr lang="en-GB" dirty="0" smtClean="0"/>
              <a:t>Why does the writer use </a:t>
            </a:r>
            <a:r>
              <a:rPr lang="en-GB" u="sng" dirty="0" smtClean="0"/>
              <a:t>rhetorical questions</a:t>
            </a:r>
            <a:r>
              <a:rPr lang="en-GB" dirty="0" smtClean="0"/>
              <a:t>? </a:t>
            </a:r>
          </a:p>
          <a:p>
            <a:r>
              <a:rPr lang="en-GB" dirty="0" smtClean="0"/>
              <a:t>_______________________________________________________</a:t>
            </a:r>
          </a:p>
          <a:p>
            <a:r>
              <a:rPr lang="en-GB" dirty="0" smtClean="0"/>
              <a:t>What does the word ‘</a:t>
            </a:r>
            <a:r>
              <a:rPr lang="en-GB" b="1" dirty="0" smtClean="0"/>
              <a:t>grieve</a:t>
            </a:r>
            <a:r>
              <a:rPr lang="en-GB" dirty="0" smtClean="0"/>
              <a:t>’ show? </a:t>
            </a:r>
          </a:p>
          <a:p>
            <a:r>
              <a:rPr lang="en-GB" dirty="0" smtClean="0"/>
              <a:t>____________________________________________</a:t>
            </a:r>
          </a:p>
          <a:p>
            <a:r>
              <a:rPr lang="en-GB" dirty="0" smtClean="0"/>
              <a:t>Why does he say about ‘</a:t>
            </a:r>
            <a:r>
              <a:rPr lang="en-GB" b="1" dirty="0" smtClean="0"/>
              <a:t>long years’ </a:t>
            </a:r>
            <a:r>
              <a:rPr lang="en-GB" dirty="0" smtClean="0"/>
              <a:t>at the end? </a:t>
            </a:r>
          </a:p>
          <a:p>
            <a:r>
              <a:rPr lang="en-GB" dirty="0" smtClean="0"/>
              <a:t>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037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ready for the exams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Fill in 2 poems which you are going to use from these 3. </a:t>
            </a:r>
          </a:p>
          <a:p>
            <a:endParaRPr lang="en-GB" dirty="0" smtClean="0"/>
          </a:p>
          <a:p>
            <a:endParaRPr lang="en-GB" dirty="0"/>
          </a:p>
          <a:p>
            <a:pPr algn="ctr"/>
            <a:r>
              <a:rPr lang="en-GB" dirty="0" smtClean="0"/>
              <a:t>How does the writer show a </a:t>
            </a:r>
            <a:r>
              <a:rPr lang="en-GB" b="1" u="sng" dirty="0" smtClean="0"/>
              <a:t>negative relationship </a:t>
            </a:r>
            <a:r>
              <a:rPr lang="en-GB" dirty="0" smtClean="0"/>
              <a:t>in ________________________________ and _______________________________________?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909482" y="3106271"/>
            <a:ext cx="9197789" cy="19094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162365" y="242047"/>
            <a:ext cx="36441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You can use the notes from this booklet to help you</a:t>
            </a:r>
            <a:endParaRPr lang="en-GB" sz="28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639235" y="1008529"/>
            <a:ext cx="3388659" cy="817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1819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Write up your intro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__________________ shows a negative relationship because 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en-GB" dirty="0" smtClean="0"/>
              <a:t>We also see this in _____________________________ as ………………..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en-GB" dirty="0" smtClean="0"/>
              <a:t>Both poets show …………………………………………………………………..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368988" y="94129"/>
            <a:ext cx="35096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Write this up in the exam paper at the back of the booklet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27914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 smtClean="0"/>
              <a:t>Structure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729" y="1075764"/>
            <a:ext cx="11031071" cy="5526741"/>
          </a:xfrm>
        </p:spPr>
        <p:txBody>
          <a:bodyPr/>
          <a:lstStyle/>
          <a:p>
            <a:r>
              <a:rPr lang="en-GB" b="1" dirty="0" smtClean="0"/>
              <a:t>Your next paragraph is bringing how the poem has been structured. Again, move between the 2 poems – alternate point on each. </a:t>
            </a:r>
          </a:p>
          <a:p>
            <a:r>
              <a:rPr lang="en-GB" b="1" dirty="0" smtClean="0"/>
              <a:t>Structural feature – what this shows</a:t>
            </a:r>
          </a:p>
          <a:p>
            <a:endParaRPr lang="en-GB" b="1" dirty="0"/>
          </a:p>
          <a:p>
            <a:r>
              <a:rPr lang="en-GB" i="1" dirty="0" smtClean="0"/>
              <a:t>Both writers use their structure to convey the negative relationships. We see this through the titles. In ‘________________________’, we learn that ………………………………………and in ‘______________________’ this …………………………………………………………………………………….</a:t>
            </a:r>
          </a:p>
          <a:p>
            <a:r>
              <a:rPr lang="en-GB" i="1" dirty="0" smtClean="0"/>
              <a:t>Look at cyclical structure / rhyme scheme / stanza structures </a:t>
            </a:r>
          </a:p>
          <a:p>
            <a:r>
              <a:rPr lang="en-GB" i="1" dirty="0" smtClean="0"/>
              <a:t>Both poems have displayed their ………………………………. through…………..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09802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 smtClean="0"/>
              <a:t>Language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851400"/>
          </a:xfrm>
        </p:spPr>
        <p:txBody>
          <a:bodyPr/>
          <a:lstStyle/>
          <a:p>
            <a:r>
              <a:rPr lang="en-GB" b="1" dirty="0" smtClean="0"/>
              <a:t>You now need to look at as many quotes as you can to say what method is used + what we learn from them. Again, move between the poems. USE YOUR NOTES TO HELP </a:t>
            </a:r>
          </a:p>
          <a:p>
            <a:endParaRPr lang="en-GB" b="1" dirty="0"/>
          </a:p>
          <a:p>
            <a:r>
              <a:rPr lang="en-GB" i="1" dirty="0" smtClean="0"/>
              <a:t>The writers also use their language features to show ……………………</a:t>
            </a:r>
          </a:p>
          <a:p>
            <a:r>
              <a:rPr lang="en-GB" i="1" dirty="0" smtClean="0"/>
              <a:t>The writer uses …………………</a:t>
            </a:r>
          </a:p>
          <a:p>
            <a:r>
              <a:rPr lang="en-GB" i="1" dirty="0" smtClean="0"/>
              <a:t>This conveys ………………….</a:t>
            </a:r>
          </a:p>
          <a:p>
            <a:r>
              <a:rPr lang="en-GB" i="1" dirty="0" smtClean="0"/>
              <a:t>Another method used is ……………………………………..</a:t>
            </a:r>
          </a:p>
          <a:p>
            <a:r>
              <a:rPr lang="en-GB" i="1" dirty="0" smtClean="0"/>
              <a:t>The writer uses this to demonstrate …………………………..</a:t>
            </a:r>
          </a:p>
          <a:p>
            <a:r>
              <a:rPr lang="en-GB" i="1" dirty="0" smtClean="0"/>
              <a:t>A further example is …………………………….. which shows ………………….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0692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 – fill in as many poems as you remember ……….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 u="sng" dirty="0" smtClean="0"/>
              <a:t>Romantic </a:t>
            </a:r>
            <a:endParaRPr lang="en-GB" sz="4000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 u="sng" dirty="0" smtClean="0"/>
              <a:t>Family </a:t>
            </a:r>
            <a:endParaRPr lang="en-GB" sz="4000" b="1" u="sng" dirty="0"/>
          </a:p>
        </p:txBody>
      </p:sp>
      <p:sp>
        <p:nvSpPr>
          <p:cNvPr id="6" name="Rectangle 5"/>
          <p:cNvSpPr/>
          <p:nvPr/>
        </p:nvSpPr>
        <p:spPr>
          <a:xfrm>
            <a:off x="1465729" y="1825625"/>
            <a:ext cx="4222377" cy="38490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647329" y="1825625"/>
            <a:ext cx="4222377" cy="38490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46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Ending the essay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 back at the intro </a:t>
            </a:r>
          </a:p>
          <a:p>
            <a:endParaRPr lang="en-GB" dirty="0"/>
          </a:p>
          <a:p>
            <a:r>
              <a:rPr lang="en-GB" dirty="0" smtClean="0"/>
              <a:t>You just answered the question here – do the same again at the end to just say how each poem linked to the question. </a:t>
            </a:r>
          </a:p>
          <a:p>
            <a:endParaRPr lang="en-GB" dirty="0"/>
          </a:p>
          <a:p>
            <a:r>
              <a:rPr lang="en-GB" dirty="0" smtClean="0"/>
              <a:t>Write a brief conclusion to wrap this up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1685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Finishing checks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sure every time you say ‘This’ – it MUST be at the start of a new sentence. </a:t>
            </a:r>
          </a:p>
          <a:p>
            <a:endParaRPr lang="en-GB" dirty="0"/>
          </a:p>
          <a:p>
            <a:r>
              <a:rPr lang="en-GB" dirty="0" smtClean="0"/>
              <a:t>The title of the poem needs to have quote marks + capital letters. </a:t>
            </a:r>
          </a:p>
          <a:p>
            <a:endParaRPr lang="en-GB" dirty="0"/>
          </a:p>
          <a:p>
            <a:r>
              <a:rPr lang="en-GB" dirty="0" smtClean="0"/>
              <a:t>Watch your sentence length. </a:t>
            </a:r>
          </a:p>
          <a:p>
            <a:endParaRPr lang="en-GB" dirty="0"/>
          </a:p>
          <a:p>
            <a:r>
              <a:rPr lang="en-GB" dirty="0" smtClean="0"/>
              <a:t>Have you moved between the poems rather than all one?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7457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‘The Farmer’s Bride’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516731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dirty="0" smtClean="0"/>
              <a:t>Three summers since I chose a maid,</a:t>
            </a:r>
          </a:p>
          <a:p>
            <a:pPr marL="0" indent="0">
              <a:buNone/>
            </a:pPr>
            <a:r>
              <a:rPr lang="en-GB" dirty="0" smtClean="0"/>
              <a:t>     Too young maybe—but more’s to do</a:t>
            </a:r>
          </a:p>
          <a:p>
            <a:pPr marL="0" indent="0">
              <a:buNone/>
            </a:pPr>
            <a:r>
              <a:rPr lang="en-GB" dirty="0" smtClean="0"/>
              <a:t>     At harvest-time than bide and woo.</a:t>
            </a:r>
          </a:p>
          <a:p>
            <a:pPr marL="0" indent="0">
              <a:buNone/>
            </a:pPr>
            <a:r>
              <a:rPr lang="en-GB" dirty="0" smtClean="0"/>
              <a:t>              When us was wed she turned afraid</a:t>
            </a:r>
          </a:p>
          <a:p>
            <a:pPr marL="0" indent="0">
              <a:buNone/>
            </a:pPr>
            <a:r>
              <a:rPr lang="en-GB" dirty="0" smtClean="0"/>
              <a:t>     Of love and me and all things human;</a:t>
            </a:r>
          </a:p>
          <a:p>
            <a:pPr marL="0" indent="0">
              <a:buNone/>
            </a:pPr>
            <a:r>
              <a:rPr lang="en-GB" dirty="0" smtClean="0"/>
              <a:t>     Like the shut of a winter’s day</a:t>
            </a:r>
          </a:p>
          <a:p>
            <a:pPr marL="0" indent="0">
              <a:buNone/>
            </a:pPr>
            <a:r>
              <a:rPr lang="en-GB" dirty="0" smtClean="0"/>
              <a:t>     Her smile went out, and ’</a:t>
            </a:r>
            <a:r>
              <a:rPr lang="en-GB" dirty="0" err="1" smtClean="0"/>
              <a:t>twadn’t</a:t>
            </a:r>
            <a:r>
              <a:rPr lang="en-GB" dirty="0" smtClean="0"/>
              <a:t> a woman—</a:t>
            </a:r>
          </a:p>
          <a:p>
            <a:pPr marL="0" indent="0">
              <a:buNone/>
            </a:pPr>
            <a:r>
              <a:rPr lang="en-GB" dirty="0" smtClean="0"/>
              <a:t>            More like a little frightened fay.</a:t>
            </a:r>
          </a:p>
          <a:p>
            <a:pPr marL="0" indent="0">
              <a:buNone/>
            </a:pPr>
            <a:r>
              <a:rPr lang="en-GB" dirty="0" smtClean="0"/>
              <a:t>                    One night, in the Fall, she </a:t>
            </a:r>
            <a:r>
              <a:rPr lang="en-GB" dirty="0" err="1" smtClean="0"/>
              <a:t>runned</a:t>
            </a:r>
            <a:r>
              <a:rPr lang="en-GB" dirty="0" smtClean="0"/>
              <a:t> away.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</a:p>
          <a:p>
            <a:pPr marL="0" indent="0">
              <a:buNone/>
            </a:pPr>
            <a:r>
              <a:rPr lang="en-GB" dirty="0" smtClean="0"/>
              <a:t>     “Out ’mong the sheep, her be,” they said,</a:t>
            </a:r>
          </a:p>
          <a:p>
            <a:pPr marL="0" indent="0">
              <a:buNone/>
            </a:pPr>
            <a:r>
              <a:rPr lang="en-GB" dirty="0" smtClean="0"/>
              <a:t>     ’Should properly have been abed;</a:t>
            </a:r>
          </a:p>
          <a:p>
            <a:pPr marL="0" indent="0">
              <a:buNone/>
            </a:pPr>
            <a:r>
              <a:rPr lang="en-GB" dirty="0" smtClean="0"/>
              <a:t>     But sure enough she </a:t>
            </a:r>
            <a:r>
              <a:rPr lang="en-GB" dirty="0" err="1" smtClean="0"/>
              <a:t>wadn’t</a:t>
            </a:r>
            <a:r>
              <a:rPr lang="en-GB" dirty="0" smtClean="0"/>
              <a:t> there</a:t>
            </a:r>
          </a:p>
          <a:p>
            <a:pPr marL="0" indent="0">
              <a:buNone/>
            </a:pPr>
            <a:r>
              <a:rPr lang="en-GB" dirty="0" smtClean="0"/>
              <a:t>     Lying awake with her wide brown stare.</a:t>
            </a:r>
          </a:p>
          <a:p>
            <a:pPr marL="0" indent="0">
              <a:buNone/>
            </a:pPr>
            <a:r>
              <a:rPr lang="en-GB" dirty="0" smtClean="0"/>
              <a:t>So over seven-acre field and up-along across the down</a:t>
            </a:r>
          </a:p>
          <a:p>
            <a:pPr marL="0" indent="0">
              <a:buNone/>
            </a:pPr>
            <a:r>
              <a:rPr lang="en-GB" dirty="0" smtClean="0"/>
              <a:t>     We chased her, flying like a hare</a:t>
            </a:r>
          </a:p>
          <a:p>
            <a:pPr marL="0" indent="0">
              <a:buNone/>
            </a:pPr>
            <a:r>
              <a:rPr lang="en-GB" dirty="0" smtClean="0"/>
              <a:t>     Before out lanterns. To Church-Town</a:t>
            </a:r>
          </a:p>
          <a:p>
            <a:pPr marL="0" indent="0">
              <a:buNone/>
            </a:pPr>
            <a:r>
              <a:rPr lang="en-GB" dirty="0" smtClean="0"/>
              <a:t>              All in a shiver and a scare</a:t>
            </a:r>
          </a:p>
          <a:p>
            <a:pPr marL="0" indent="0">
              <a:buNone/>
            </a:pPr>
            <a:r>
              <a:rPr lang="en-GB" dirty="0" smtClean="0"/>
              <a:t>     We caught her, fetched her home at last</a:t>
            </a:r>
          </a:p>
          <a:p>
            <a:pPr marL="0" indent="0">
              <a:buNone/>
            </a:pPr>
            <a:r>
              <a:rPr lang="en-GB" dirty="0" smtClean="0"/>
              <a:t>              And turned the key upon her, fast.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44706"/>
            <a:ext cx="5181600" cy="529814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dirty="0" smtClean="0"/>
              <a:t>She does the work about the house</a:t>
            </a:r>
          </a:p>
          <a:p>
            <a:pPr marL="0" indent="0">
              <a:buNone/>
            </a:pPr>
            <a:r>
              <a:rPr lang="en-GB" dirty="0" smtClean="0"/>
              <a:t>     As well as most, but like a mouse:</a:t>
            </a:r>
          </a:p>
          <a:p>
            <a:pPr marL="0" indent="0">
              <a:buNone/>
            </a:pPr>
            <a:r>
              <a:rPr lang="en-GB" dirty="0" smtClean="0"/>
              <a:t>              Happy enough to chat and play</a:t>
            </a:r>
          </a:p>
          <a:p>
            <a:pPr marL="0" indent="0">
              <a:buNone/>
            </a:pPr>
            <a:r>
              <a:rPr lang="en-GB" dirty="0" smtClean="0"/>
              <a:t>              With birds and rabbits and such as they,</a:t>
            </a:r>
          </a:p>
          <a:p>
            <a:pPr marL="0" indent="0">
              <a:buNone/>
            </a:pPr>
            <a:r>
              <a:rPr lang="en-GB" dirty="0" smtClean="0"/>
              <a:t>              So long as men-folk keep away.</a:t>
            </a:r>
          </a:p>
          <a:p>
            <a:pPr marL="0" indent="0">
              <a:buNone/>
            </a:pPr>
            <a:r>
              <a:rPr lang="en-GB" dirty="0" smtClean="0"/>
              <a:t>     “Not near, not near!” her eyes beseech</a:t>
            </a:r>
          </a:p>
          <a:p>
            <a:pPr marL="0" indent="0">
              <a:buNone/>
            </a:pPr>
            <a:r>
              <a:rPr lang="en-GB" dirty="0" smtClean="0"/>
              <a:t>     When one of us comes within reach.</a:t>
            </a:r>
          </a:p>
          <a:p>
            <a:pPr marL="0" indent="0">
              <a:buNone/>
            </a:pPr>
            <a:r>
              <a:rPr lang="en-GB" dirty="0" smtClean="0"/>
              <a:t>              The women say that beasts in stall</a:t>
            </a:r>
          </a:p>
          <a:p>
            <a:pPr marL="0" indent="0">
              <a:buNone/>
            </a:pPr>
            <a:r>
              <a:rPr lang="en-GB" dirty="0" smtClean="0"/>
              <a:t>              Look round like children at her call.</a:t>
            </a:r>
          </a:p>
          <a:p>
            <a:pPr marL="0" indent="0">
              <a:buNone/>
            </a:pPr>
            <a:r>
              <a:rPr lang="en-GB" dirty="0" smtClean="0"/>
              <a:t>              I’ve hardly heard her speak at all.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</a:p>
          <a:p>
            <a:pPr marL="0" indent="0">
              <a:buNone/>
            </a:pPr>
            <a:r>
              <a:rPr lang="en-GB" dirty="0" smtClean="0"/>
              <a:t>     Shy as a leveret, swift as he,</a:t>
            </a:r>
          </a:p>
          <a:p>
            <a:pPr marL="0" indent="0">
              <a:buNone/>
            </a:pPr>
            <a:r>
              <a:rPr lang="en-GB" dirty="0" smtClean="0"/>
              <a:t>     Straight and slight as a young larch tree,</a:t>
            </a:r>
          </a:p>
          <a:p>
            <a:pPr marL="0" indent="0">
              <a:buNone/>
            </a:pPr>
            <a:r>
              <a:rPr lang="en-GB" dirty="0" smtClean="0"/>
              <a:t>     Sweet as the first wild violets, she,</a:t>
            </a:r>
          </a:p>
          <a:p>
            <a:pPr marL="0" indent="0">
              <a:buNone/>
            </a:pPr>
            <a:r>
              <a:rPr lang="en-GB" dirty="0" smtClean="0"/>
              <a:t>     To her wild self. But what to me?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001000" y="161365"/>
            <a:ext cx="4087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Underline any words  / phrases you think are important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7826188" y="0"/>
            <a:ext cx="4365812" cy="9816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14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‘The Farmer’s Bride’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 smtClean="0">
                <a:effectLst/>
              </a:rPr>
              <a:t>  The short days shorten and the oaks are brown,</a:t>
            </a:r>
            <a:br>
              <a:rPr lang="en-GB" dirty="0" smtClean="0">
                <a:effectLst/>
              </a:rPr>
            </a:br>
            <a:endParaRPr lang="en-GB" dirty="0" smtClean="0">
              <a:effectLst/>
            </a:endParaRPr>
          </a:p>
          <a:p>
            <a:pPr marL="0" indent="0">
              <a:buNone/>
            </a:pPr>
            <a:r>
              <a:rPr lang="en-GB" dirty="0" smtClean="0">
                <a:effectLst/>
              </a:rPr>
              <a:t>              The blue smoke rises to the low grey sky,</a:t>
            </a:r>
            <a:br>
              <a:rPr lang="en-GB" dirty="0" smtClean="0">
                <a:effectLst/>
              </a:rPr>
            </a:br>
            <a:endParaRPr lang="en-GB" dirty="0" smtClean="0">
              <a:effectLst/>
            </a:endParaRPr>
          </a:p>
          <a:p>
            <a:pPr marL="0" indent="0">
              <a:buNone/>
            </a:pPr>
            <a:r>
              <a:rPr lang="en-GB" dirty="0" smtClean="0">
                <a:effectLst/>
              </a:rPr>
              <a:t>     One leaf in the still air falls slowly down,</a:t>
            </a:r>
            <a:br>
              <a:rPr lang="en-GB" dirty="0" smtClean="0">
                <a:effectLst/>
              </a:rPr>
            </a:br>
            <a:endParaRPr lang="en-GB" dirty="0" smtClean="0">
              <a:effectLst/>
            </a:endParaRPr>
          </a:p>
          <a:p>
            <a:pPr marL="0" indent="0">
              <a:buNone/>
            </a:pPr>
            <a:r>
              <a:rPr lang="en-GB" dirty="0" smtClean="0">
                <a:effectLst/>
              </a:rPr>
              <a:t>              A magpie’s spotted feathers lie</a:t>
            </a:r>
            <a:br>
              <a:rPr lang="en-GB" dirty="0" smtClean="0">
                <a:effectLst/>
              </a:rPr>
            </a:br>
            <a:endParaRPr lang="en-GB" dirty="0" smtClean="0">
              <a:effectLst/>
            </a:endParaRPr>
          </a:p>
          <a:p>
            <a:pPr marL="0" indent="0">
              <a:buNone/>
            </a:pPr>
            <a:r>
              <a:rPr lang="en-GB" dirty="0" smtClean="0">
                <a:effectLst/>
              </a:rPr>
              <a:t>     On the black earth spread white with rime,</a:t>
            </a:r>
            <a:br>
              <a:rPr lang="en-GB" dirty="0" smtClean="0">
                <a:effectLst/>
              </a:rPr>
            </a:br>
            <a:endParaRPr lang="en-GB" dirty="0" smtClean="0">
              <a:effectLst/>
            </a:endParaRPr>
          </a:p>
          <a:p>
            <a:pPr marL="0" indent="0">
              <a:buNone/>
            </a:pPr>
            <a:r>
              <a:rPr lang="en-GB" dirty="0" smtClean="0">
                <a:effectLst/>
              </a:rPr>
              <a:t>     The berries redden up to Christmas-time.</a:t>
            </a:r>
            <a:br>
              <a:rPr lang="en-GB" dirty="0" smtClean="0">
                <a:effectLst/>
              </a:rPr>
            </a:br>
            <a:endParaRPr lang="en-GB" dirty="0" smtClean="0">
              <a:effectLst/>
            </a:endParaRPr>
          </a:p>
          <a:p>
            <a:pPr marL="0" indent="0">
              <a:buNone/>
            </a:pPr>
            <a:r>
              <a:rPr lang="en-GB" dirty="0" smtClean="0">
                <a:effectLst/>
              </a:rPr>
              <a:t>              What’s Christmas-time without there be</a:t>
            </a:r>
            <a:br>
              <a:rPr lang="en-GB" dirty="0" smtClean="0">
                <a:effectLst/>
              </a:rPr>
            </a:br>
            <a:endParaRPr lang="en-GB" dirty="0" smtClean="0">
              <a:effectLst/>
            </a:endParaRPr>
          </a:p>
          <a:p>
            <a:pPr marL="0" indent="0">
              <a:buNone/>
            </a:pPr>
            <a:r>
              <a:rPr lang="en-GB" dirty="0" smtClean="0">
                <a:effectLst/>
              </a:rPr>
              <a:t>              Some other in the house than we!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 smtClean="0"/>
              <a:t>She sleeps up in the attic there</a:t>
            </a:r>
          </a:p>
          <a:p>
            <a:pPr marL="0" indent="0">
              <a:buNone/>
            </a:pPr>
            <a:r>
              <a:rPr lang="en-GB" dirty="0" smtClean="0"/>
              <a:t>              Alone, poor maid. </a:t>
            </a:r>
            <a:r>
              <a:rPr lang="en-GB" dirty="0" err="1" smtClean="0"/>
              <a:t>’Tis</a:t>
            </a:r>
            <a:r>
              <a:rPr lang="en-GB" dirty="0" smtClean="0"/>
              <a:t> but a stair</a:t>
            </a:r>
          </a:p>
          <a:p>
            <a:pPr marL="0" indent="0">
              <a:buNone/>
            </a:pPr>
            <a:r>
              <a:rPr lang="en-GB" dirty="0" smtClean="0"/>
              <a:t>     Betwixt us. Oh! my God! the down,</a:t>
            </a:r>
          </a:p>
          <a:p>
            <a:pPr marL="0" indent="0">
              <a:buNone/>
            </a:pPr>
            <a:r>
              <a:rPr lang="en-GB" dirty="0" smtClean="0"/>
              <a:t>     The soft young down of her, the brown,</a:t>
            </a:r>
          </a:p>
          <a:p>
            <a:pPr marL="0" indent="0">
              <a:buNone/>
            </a:pPr>
            <a:r>
              <a:rPr lang="en-GB" dirty="0" smtClean="0"/>
              <a:t>The brown of her—her eyes, her hair, her hair!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9663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‘The Farmer’s Bride’ – structure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does the title </a:t>
            </a:r>
            <a:r>
              <a:rPr lang="en-GB" u="sng" dirty="0" smtClean="0"/>
              <a:t>foreshadow</a:t>
            </a:r>
            <a:r>
              <a:rPr lang="en-GB" dirty="0" smtClean="0"/>
              <a:t> control? </a:t>
            </a:r>
          </a:p>
          <a:p>
            <a:r>
              <a:rPr lang="en-GB" dirty="0" smtClean="0"/>
              <a:t>______________________________________________________</a:t>
            </a:r>
          </a:p>
          <a:p>
            <a:r>
              <a:rPr lang="en-GB" dirty="0" smtClean="0"/>
              <a:t>Why is there an </a:t>
            </a:r>
            <a:r>
              <a:rPr lang="en-GB" u="sng" dirty="0" smtClean="0"/>
              <a:t>unbalanced rhyme scheme</a:t>
            </a:r>
            <a:r>
              <a:rPr lang="en-GB" dirty="0" smtClean="0"/>
              <a:t>? What does this show about the relationship? </a:t>
            </a:r>
          </a:p>
          <a:p>
            <a:r>
              <a:rPr lang="en-GB" dirty="0" smtClean="0"/>
              <a:t>________________________________________________________</a:t>
            </a:r>
          </a:p>
          <a:p>
            <a:r>
              <a:rPr lang="en-GB" dirty="0" smtClean="0"/>
              <a:t>How is the Farmer’s impatience shown in the last stanza? </a:t>
            </a:r>
          </a:p>
          <a:p>
            <a:r>
              <a:rPr lang="en-GB" dirty="0" smtClean="0"/>
              <a:t>________________________________________________________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528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‘The Farmer’s Bride’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is the </a:t>
            </a:r>
            <a:r>
              <a:rPr lang="en-GB" u="sng" dirty="0" smtClean="0"/>
              <a:t>verb</a:t>
            </a:r>
            <a:r>
              <a:rPr lang="en-GB" dirty="0" smtClean="0"/>
              <a:t> </a:t>
            </a:r>
            <a:r>
              <a:rPr lang="en-GB" b="1" dirty="0" smtClean="0"/>
              <a:t>‘I chose a maid’</a:t>
            </a:r>
            <a:r>
              <a:rPr lang="en-GB" dirty="0" smtClean="0"/>
              <a:t> important? </a:t>
            </a:r>
          </a:p>
          <a:p>
            <a:r>
              <a:rPr lang="en-GB" dirty="0" smtClean="0"/>
              <a:t>________________________________________________________</a:t>
            </a:r>
          </a:p>
          <a:p>
            <a:r>
              <a:rPr lang="en-GB" dirty="0" smtClean="0"/>
              <a:t>Why was </a:t>
            </a:r>
            <a:r>
              <a:rPr lang="en-GB" b="1" dirty="0" smtClean="0"/>
              <a:t>‘shut of a winter’s day’ </a:t>
            </a:r>
            <a:r>
              <a:rPr lang="en-GB" dirty="0" smtClean="0"/>
              <a:t>important? </a:t>
            </a:r>
          </a:p>
          <a:p>
            <a:r>
              <a:rPr lang="en-GB" dirty="0" smtClean="0"/>
              <a:t>______________________________________________________</a:t>
            </a:r>
          </a:p>
          <a:p>
            <a:r>
              <a:rPr lang="en-GB" dirty="0" smtClean="0"/>
              <a:t>Which </a:t>
            </a:r>
            <a:r>
              <a:rPr lang="en-GB" u="sng" dirty="0" smtClean="0"/>
              <a:t>verbs</a:t>
            </a:r>
            <a:r>
              <a:rPr lang="en-GB" dirty="0" smtClean="0"/>
              <a:t> in stanza 2 create a predatory image? </a:t>
            </a:r>
          </a:p>
          <a:p>
            <a:r>
              <a:rPr lang="en-GB" dirty="0" smtClean="0"/>
              <a:t>_______________________________________________________</a:t>
            </a:r>
          </a:p>
          <a:p>
            <a:r>
              <a:rPr lang="en-GB" dirty="0" smtClean="0"/>
              <a:t>What does the </a:t>
            </a:r>
            <a:r>
              <a:rPr lang="en-GB" u="sng" dirty="0" smtClean="0"/>
              <a:t>rhetorical question </a:t>
            </a:r>
            <a:r>
              <a:rPr lang="en-GB" b="1" dirty="0" smtClean="0"/>
              <a:t>‘But what to me?’ </a:t>
            </a:r>
            <a:r>
              <a:rPr lang="en-GB" dirty="0" smtClean="0"/>
              <a:t>show? </a:t>
            </a:r>
          </a:p>
          <a:p>
            <a:r>
              <a:rPr lang="en-GB" dirty="0" smtClean="0"/>
              <a:t>______________________________________________________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7203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‘The Farmer’s Bride’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Which </a:t>
            </a:r>
            <a:r>
              <a:rPr lang="en-GB" u="sng" dirty="0" smtClean="0"/>
              <a:t>colours</a:t>
            </a:r>
            <a:r>
              <a:rPr lang="en-GB" dirty="0" smtClean="0"/>
              <a:t> in the 2</a:t>
            </a:r>
            <a:r>
              <a:rPr lang="en-GB" baseline="30000" dirty="0" smtClean="0"/>
              <a:t>nd</a:t>
            </a:r>
            <a:r>
              <a:rPr lang="en-GB" dirty="0" smtClean="0"/>
              <a:t> last stanza create the depressing tone in the marriage? </a:t>
            </a:r>
            <a:br>
              <a:rPr lang="en-GB" dirty="0" smtClean="0"/>
            </a:br>
            <a:r>
              <a:rPr lang="en-GB" dirty="0" smtClean="0"/>
              <a:t>_______________________________________________________</a:t>
            </a:r>
          </a:p>
          <a:p>
            <a:r>
              <a:rPr lang="en-GB" dirty="0" smtClean="0"/>
              <a:t>What is the </a:t>
            </a:r>
            <a:r>
              <a:rPr lang="en-GB" u="sng" dirty="0" smtClean="0"/>
              <a:t>irony</a:t>
            </a:r>
            <a:r>
              <a:rPr lang="en-GB" dirty="0" smtClean="0"/>
              <a:t> of Christmas time – what is missing in the marriage? </a:t>
            </a:r>
          </a:p>
          <a:p>
            <a:r>
              <a:rPr lang="en-GB" dirty="0" smtClean="0"/>
              <a:t>________________________________________________________</a:t>
            </a:r>
          </a:p>
          <a:p>
            <a:r>
              <a:rPr lang="en-GB" dirty="0" smtClean="0"/>
              <a:t>Find a line in the last stanza which shows the separation? </a:t>
            </a:r>
          </a:p>
          <a:p>
            <a:r>
              <a:rPr lang="en-GB" dirty="0" smtClean="0"/>
              <a:t>_______________________________________________________</a:t>
            </a:r>
          </a:p>
          <a:p>
            <a:r>
              <a:rPr lang="en-GB" dirty="0" smtClean="0"/>
              <a:t>How do we know he is feeling very frustrated here? </a:t>
            </a:r>
          </a:p>
          <a:p>
            <a:r>
              <a:rPr lang="en-GB" dirty="0" smtClean="0"/>
              <a:t>_______________________________________________________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0077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Re-read ‘Neutral Tones’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10988" y="1825624"/>
            <a:ext cx="5508812" cy="46961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We stood by a pond that winter day, </a:t>
            </a:r>
          </a:p>
          <a:p>
            <a:pPr marL="0" indent="0">
              <a:buNone/>
            </a:pPr>
            <a:r>
              <a:rPr lang="en-GB" dirty="0" smtClean="0"/>
              <a:t>And the sun was white, as though chidden of God, </a:t>
            </a:r>
          </a:p>
          <a:p>
            <a:pPr marL="0" indent="0">
              <a:buNone/>
            </a:pPr>
            <a:r>
              <a:rPr lang="en-GB" dirty="0" smtClean="0"/>
              <a:t>And a few leaves lay on the starving sod; </a:t>
            </a:r>
          </a:p>
          <a:p>
            <a:pPr marL="0" indent="0">
              <a:buNone/>
            </a:pPr>
            <a:r>
              <a:rPr lang="en-GB" dirty="0" smtClean="0"/>
              <a:t>– They had fallen from an ash, and were </a:t>
            </a:r>
            <a:r>
              <a:rPr lang="en-GB" dirty="0" err="1" smtClean="0"/>
              <a:t>gray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Your eyes on me were as eyes that rove </a:t>
            </a:r>
          </a:p>
          <a:p>
            <a:pPr marL="0" indent="0">
              <a:buNone/>
            </a:pPr>
            <a:r>
              <a:rPr lang="en-GB" dirty="0" smtClean="0"/>
              <a:t>Over tedious riddles of years ago; </a:t>
            </a:r>
          </a:p>
          <a:p>
            <a:pPr marL="0" indent="0">
              <a:buNone/>
            </a:pPr>
            <a:r>
              <a:rPr lang="en-GB" dirty="0" smtClean="0"/>
              <a:t>And some words played between us to and fro </a:t>
            </a:r>
          </a:p>
          <a:p>
            <a:pPr marL="0" indent="0">
              <a:buNone/>
            </a:pPr>
            <a:r>
              <a:rPr lang="en-GB" dirty="0" smtClean="0"/>
              <a:t>On which lost the more by our love.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The smile on your mouth was the deadest thing </a:t>
            </a:r>
          </a:p>
          <a:p>
            <a:pPr marL="0" indent="0">
              <a:buNone/>
            </a:pPr>
            <a:r>
              <a:rPr lang="en-GB" dirty="0" smtClean="0"/>
              <a:t>Alive enough to have strength to die; </a:t>
            </a:r>
          </a:p>
          <a:p>
            <a:pPr marL="0" indent="0">
              <a:buNone/>
            </a:pPr>
            <a:r>
              <a:rPr lang="en-GB" dirty="0" smtClean="0"/>
              <a:t>And a grin of bitterness swept thereby </a:t>
            </a:r>
          </a:p>
          <a:p>
            <a:pPr marL="0" indent="0">
              <a:buNone/>
            </a:pPr>
            <a:r>
              <a:rPr lang="en-GB" dirty="0" smtClean="0"/>
              <a:t>Like an ominous bird a-wing….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Since then, keen lessons that love deceives, </a:t>
            </a:r>
          </a:p>
          <a:p>
            <a:pPr marL="0" indent="0">
              <a:buNone/>
            </a:pPr>
            <a:r>
              <a:rPr lang="en-GB" dirty="0" smtClean="0"/>
              <a:t>And wrings with wrong, have shaped to me </a:t>
            </a:r>
          </a:p>
          <a:p>
            <a:pPr marL="0" indent="0">
              <a:buNone/>
            </a:pPr>
            <a:r>
              <a:rPr lang="en-GB" dirty="0" smtClean="0"/>
              <a:t>Your face, and the God curst sun, and a tree, </a:t>
            </a:r>
          </a:p>
          <a:p>
            <a:pPr marL="0" indent="0">
              <a:buNone/>
            </a:pPr>
            <a:r>
              <a:rPr lang="en-GB" dirty="0" smtClean="0"/>
              <a:t>And a pond edged with </a:t>
            </a:r>
            <a:r>
              <a:rPr lang="en-GB" dirty="0" err="1" smtClean="0"/>
              <a:t>grayish</a:t>
            </a:r>
            <a:r>
              <a:rPr lang="en-GB" dirty="0" smtClean="0"/>
              <a:t> leaves.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001000" y="161365"/>
            <a:ext cx="4087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Underline any words  / phrases you think are important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7853082" y="94129"/>
            <a:ext cx="4338918" cy="10085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3913094" y="5957047"/>
            <a:ext cx="46392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Look at how the speaker hasn’t been able to let go of his negative emotions from the relationship…………..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550024" y="5822576"/>
            <a:ext cx="5230905" cy="10354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083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‘Neutral Tones’ – structure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does this poem have a </a:t>
            </a:r>
            <a:r>
              <a:rPr lang="en-GB" u="sng" dirty="0" smtClean="0"/>
              <a:t>cyclical structure</a:t>
            </a:r>
            <a:r>
              <a:rPr lang="en-GB" dirty="0" smtClean="0"/>
              <a:t>? </a:t>
            </a:r>
          </a:p>
          <a:p>
            <a:r>
              <a:rPr lang="en-GB" dirty="0" smtClean="0"/>
              <a:t>________________________________________________________</a:t>
            </a:r>
          </a:p>
          <a:p>
            <a:r>
              <a:rPr lang="en-GB" dirty="0" smtClean="0"/>
              <a:t>Look at the </a:t>
            </a:r>
            <a:r>
              <a:rPr lang="en-GB" u="sng" dirty="0" smtClean="0"/>
              <a:t>ABBA rhyme scheme </a:t>
            </a:r>
            <a:r>
              <a:rPr lang="en-GB" dirty="0" smtClean="0"/>
              <a:t>– what does this remind us about his feelings? </a:t>
            </a:r>
          </a:p>
          <a:p>
            <a:r>
              <a:rPr lang="en-GB" dirty="0" smtClean="0"/>
              <a:t>______________________________________________________</a:t>
            </a:r>
          </a:p>
          <a:p>
            <a:r>
              <a:rPr lang="en-GB" dirty="0" smtClean="0"/>
              <a:t>Why is the word </a:t>
            </a:r>
            <a:r>
              <a:rPr lang="en-GB" b="1" dirty="0" smtClean="0"/>
              <a:t>‘neutral’</a:t>
            </a:r>
            <a:r>
              <a:rPr lang="en-GB" dirty="0" smtClean="0"/>
              <a:t> used in the </a:t>
            </a:r>
            <a:r>
              <a:rPr lang="en-GB" u="sng" dirty="0" smtClean="0"/>
              <a:t>title?</a:t>
            </a:r>
            <a:r>
              <a:rPr lang="en-GB" dirty="0" smtClean="0"/>
              <a:t> </a:t>
            </a:r>
          </a:p>
          <a:p>
            <a:r>
              <a:rPr lang="en-GB" dirty="0" smtClean="0"/>
              <a:t>_______________________________________________________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426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1244</Words>
  <Application>Microsoft Office PowerPoint</Application>
  <PresentationFormat>Widescreen</PresentationFormat>
  <Paragraphs>236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PowerPoint Presentation</vt:lpstr>
      <vt:lpstr>Starter – fill in as many poems as you remember ……….</vt:lpstr>
      <vt:lpstr>‘The Farmer’s Bride’ </vt:lpstr>
      <vt:lpstr>‘The Farmer’s Bride’ </vt:lpstr>
      <vt:lpstr>‘The Farmer’s Bride’ – structure </vt:lpstr>
      <vt:lpstr>‘The Farmer’s Bride’ </vt:lpstr>
      <vt:lpstr>‘The Farmer’s Bride’ </vt:lpstr>
      <vt:lpstr>Re-read ‘Neutral Tones’ </vt:lpstr>
      <vt:lpstr>‘Neutral Tones’ – structure </vt:lpstr>
      <vt:lpstr>‘Neutral Tones’ </vt:lpstr>
      <vt:lpstr>‘Neutral Tones’ </vt:lpstr>
      <vt:lpstr>‘When We Two Parted’ </vt:lpstr>
      <vt:lpstr>‘When We Two Parted’ structure </vt:lpstr>
      <vt:lpstr>‘When We Two Parted’</vt:lpstr>
      <vt:lpstr>‘When We Two Parted’ </vt:lpstr>
      <vt:lpstr>Getting ready for the exams </vt:lpstr>
      <vt:lpstr>Write up your intro </vt:lpstr>
      <vt:lpstr>Structure </vt:lpstr>
      <vt:lpstr>Language </vt:lpstr>
      <vt:lpstr>Ending the essay </vt:lpstr>
      <vt:lpstr>Finishing checks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</dc:creator>
  <cp:lastModifiedBy>natalie abraham</cp:lastModifiedBy>
  <cp:revision>9</cp:revision>
  <dcterms:created xsi:type="dcterms:W3CDTF">2017-01-30T19:00:54Z</dcterms:created>
  <dcterms:modified xsi:type="dcterms:W3CDTF">2022-11-06T11:08:01Z</dcterms:modified>
</cp:coreProperties>
</file>