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457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00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8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947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40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49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44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337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738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04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829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73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7464" y="1294825"/>
            <a:ext cx="37992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Work through the activities here to help you be able to address this question. </a:t>
            </a:r>
            <a:endParaRPr lang="en-GB" sz="2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743200" y="212768"/>
            <a:ext cx="70731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Literature Revision 2 </a:t>
            </a:r>
          </a:p>
          <a:p>
            <a:pPr algn="ctr"/>
            <a:r>
              <a:rPr lang="en-GB" sz="5400" dirty="0" smtClean="0"/>
              <a:t>Poetry Anthology  </a:t>
            </a:r>
          </a:p>
        </p:txBody>
      </p:sp>
      <p:sp>
        <p:nvSpPr>
          <p:cNvPr id="7" name="Rectangle 6"/>
          <p:cNvSpPr/>
          <p:nvPr/>
        </p:nvSpPr>
        <p:spPr>
          <a:xfrm>
            <a:off x="564776" y="3033509"/>
            <a:ext cx="11147612" cy="23356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3929" y="212768"/>
            <a:ext cx="2024047" cy="2267909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0" y="1186445"/>
            <a:ext cx="3993776" cy="11831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9413929" y="4398642"/>
            <a:ext cx="1545424" cy="1289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77097" y="3281838"/>
            <a:ext cx="869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Compare how the poets present negative relationships in ‘The Farmer’s Bride’ and in one other poem. 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310282" y="5862918"/>
            <a:ext cx="3563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is your question to answer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781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82" y="0"/>
            <a:ext cx="10515600" cy="1325563"/>
          </a:xfrm>
        </p:spPr>
        <p:txBody>
          <a:bodyPr/>
          <a:lstStyle/>
          <a:p>
            <a:r>
              <a:rPr lang="en-GB" dirty="0" smtClean="0"/>
              <a:t>Getting started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8023412" cy="48514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 poet presents ………………………….</a:t>
            </a:r>
          </a:p>
          <a:p>
            <a:r>
              <a:rPr lang="en-GB" dirty="0" smtClean="0"/>
              <a:t>We can see this in ……………………..</a:t>
            </a:r>
          </a:p>
          <a:p>
            <a:r>
              <a:rPr lang="en-GB" dirty="0" smtClean="0"/>
              <a:t>The poet has used ……………………………….</a:t>
            </a:r>
          </a:p>
          <a:p>
            <a:r>
              <a:rPr lang="en-GB" dirty="0" smtClean="0"/>
              <a:t>This conveys …………………….</a:t>
            </a:r>
          </a:p>
          <a:p>
            <a:r>
              <a:rPr lang="en-GB" dirty="0" smtClean="0"/>
              <a:t>This demonstrates …………………</a:t>
            </a:r>
          </a:p>
          <a:p>
            <a:r>
              <a:rPr lang="en-GB" dirty="0" smtClean="0"/>
              <a:t>From this we learn ……………</a:t>
            </a:r>
          </a:p>
          <a:p>
            <a:r>
              <a:rPr lang="en-GB" dirty="0" smtClean="0"/>
              <a:t>We also saw ……………… when ………</a:t>
            </a:r>
          </a:p>
          <a:p>
            <a:r>
              <a:rPr lang="en-GB" dirty="0" smtClean="0"/>
              <a:t>The writer also showed ……… when ……..</a:t>
            </a:r>
          </a:p>
          <a:p>
            <a:r>
              <a:rPr lang="en-GB" dirty="0" smtClean="0"/>
              <a:t>This shows us  ……….</a:t>
            </a:r>
          </a:p>
          <a:p>
            <a:r>
              <a:rPr lang="en-GB" dirty="0" smtClean="0"/>
              <a:t>From this we can learn that……….</a:t>
            </a:r>
          </a:p>
          <a:p>
            <a:r>
              <a:rPr lang="en-GB" dirty="0" smtClean="0"/>
              <a:t>We can see that  ………….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566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Opening thoughts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How is there a negative relationship in ‘A Farmer’s Bride’? </a:t>
            </a:r>
          </a:p>
          <a:p>
            <a:r>
              <a:rPr lang="en-GB" dirty="0" smtClean="0"/>
              <a:t>__________________________________________________________________________________________________________________________________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List the other poems you could use (from your 7 Priority Poems) for negative relationships. </a:t>
            </a:r>
          </a:p>
          <a:p>
            <a:r>
              <a:rPr lang="en-GB" dirty="0" smtClean="0"/>
              <a:t>________________________</a:t>
            </a:r>
          </a:p>
          <a:p>
            <a:r>
              <a:rPr lang="en-GB" dirty="0" smtClean="0"/>
              <a:t>________________________</a:t>
            </a:r>
          </a:p>
          <a:p>
            <a:r>
              <a:rPr lang="en-GB" dirty="0" smtClean="0"/>
              <a:t>________________________</a:t>
            </a:r>
          </a:p>
          <a:p>
            <a:endParaRPr lang="en-GB" dirty="0"/>
          </a:p>
          <a:p>
            <a:r>
              <a:rPr lang="en-GB" dirty="0" smtClean="0"/>
              <a:t>Which one are you going to write about?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93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‘The Farmer’s Bride’ (Part 1)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516731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dirty="0" smtClean="0"/>
              <a:t>Three summers since I chose a maid,</a:t>
            </a:r>
          </a:p>
          <a:p>
            <a:pPr marL="0" indent="0">
              <a:buNone/>
            </a:pPr>
            <a:r>
              <a:rPr lang="en-GB" dirty="0" smtClean="0"/>
              <a:t>     Too young maybe—but more’s to do</a:t>
            </a:r>
          </a:p>
          <a:p>
            <a:pPr marL="0" indent="0">
              <a:buNone/>
            </a:pPr>
            <a:r>
              <a:rPr lang="en-GB" dirty="0" smtClean="0"/>
              <a:t>     At harvest-time than bide and woo.</a:t>
            </a:r>
          </a:p>
          <a:p>
            <a:pPr marL="0" indent="0">
              <a:buNone/>
            </a:pPr>
            <a:r>
              <a:rPr lang="en-GB" dirty="0" smtClean="0"/>
              <a:t>              When us was wed she turned afraid</a:t>
            </a:r>
          </a:p>
          <a:p>
            <a:pPr marL="0" indent="0">
              <a:buNone/>
            </a:pPr>
            <a:r>
              <a:rPr lang="en-GB" dirty="0" smtClean="0"/>
              <a:t>     Of love and me and all things human;</a:t>
            </a:r>
          </a:p>
          <a:p>
            <a:pPr marL="0" indent="0">
              <a:buNone/>
            </a:pPr>
            <a:r>
              <a:rPr lang="en-GB" dirty="0" smtClean="0"/>
              <a:t>     Like the shut of a winter’s day</a:t>
            </a:r>
          </a:p>
          <a:p>
            <a:pPr marL="0" indent="0">
              <a:buNone/>
            </a:pPr>
            <a:r>
              <a:rPr lang="en-GB" dirty="0" smtClean="0"/>
              <a:t>     Her smile went out, and ’</a:t>
            </a:r>
            <a:r>
              <a:rPr lang="en-GB" dirty="0" err="1" smtClean="0"/>
              <a:t>twadn’t</a:t>
            </a:r>
            <a:r>
              <a:rPr lang="en-GB" dirty="0" smtClean="0"/>
              <a:t> a woman—</a:t>
            </a:r>
          </a:p>
          <a:p>
            <a:pPr marL="0" indent="0">
              <a:buNone/>
            </a:pPr>
            <a:r>
              <a:rPr lang="en-GB" dirty="0" smtClean="0"/>
              <a:t>            More like a little frightened fay.</a:t>
            </a:r>
          </a:p>
          <a:p>
            <a:pPr marL="0" indent="0">
              <a:buNone/>
            </a:pPr>
            <a:r>
              <a:rPr lang="en-GB" dirty="0" smtClean="0"/>
              <a:t>                    One night, in the Fall, she </a:t>
            </a:r>
            <a:r>
              <a:rPr lang="en-GB" dirty="0" err="1" smtClean="0"/>
              <a:t>runned</a:t>
            </a:r>
            <a:r>
              <a:rPr lang="en-GB" dirty="0" smtClean="0"/>
              <a:t> away.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</a:p>
          <a:p>
            <a:pPr marL="0" indent="0">
              <a:buNone/>
            </a:pPr>
            <a:r>
              <a:rPr lang="en-GB" dirty="0" smtClean="0"/>
              <a:t>     “Out ’mong the sheep, her be,” they said,</a:t>
            </a:r>
          </a:p>
          <a:p>
            <a:pPr marL="0" indent="0">
              <a:buNone/>
            </a:pPr>
            <a:r>
              <a:rPr lang="en-GB" dirty="0" smtClean="0"/>
              <a:t>     ’Should properly have been abed;</a:t>
            </a:r>
          </a:p>
          <a:p>
            <a:pPr marL="0" indent="0">
              <a:buNone/>
            </a:pPr>
            <a:r>
              <a:rPr lang="en-GB" dirty="0" smtClean="0"/>
              <a:t>     But sure enough she </a:t>
            </a:r>
            <a:r>
              <a:rPr lang="en-GB" dirty="0" err="1" smtClean="0"/>
              <a:t>wadn’t</a:t>
            </a:r>
            <a:r>
              <a:rPr lang="en-GB" dirty="0" smtClean="0"/>
              <a:t> there</a:t>
            </a:r>
          </a:p>
          <a:p>
            <a:pPr marL="0" indent="0">
              <a:buNone/>
            </a:pPr>
            <a:r>
              <a:rPr lang="en-GB" dirty="0" smtClean="0"/>
              <a:t>     Lying awake with her wide brown stare.</a:t>
            </a:r>
          </a:p>
          <a:p>
            <a:pPr marL="0" indent="0">
              <a:buNone/>
            </a:pPr>
            <a:r>
              <a:rPr lang="en-GB" dirty="0" smtClean="0"/>
              <a:t>So over seven-acre field and up-along across the down</a:t>
            </a:r>
          </a:p>
          <a:p>
            <a:pPr marL="0" indent="0">
              <a:buNone/>
            </a:pPr>
            <a:r>
              <a:rPr lang="en-GB" dirty="0" smtClean="0"/>
              <a:t>     We chased her, flying like a hare</a:t>
            </a:r>
          </a:p>
          <a:p>
            <a:pPr marL="0" indent="0">
              <a:buNone/>
            </a:pPr>
            <a:r>
              <a:rPr lang="en-GB" dirty="0" smtClean="0"/>
              <a:t>     Before out lanterns. To Church-Town</a:t>
            </a:r>
          </a:p>
          <a:p>
            <a:pPr marL="0" indent="0">
              <a:buNone/>
            </a:pPr>
            <a:r>
              <a:rPr lang="en-GB" dirty="0" smtClean="0"/>
              <a:t>              All in a shiver and a scare</a:t>
            </a:r>
          </a:p>
          <a:p>
            <a:pPr marL="0" indent="0">
              <a:buNone/>
            </a:pPr>
            <a:r>
              <a:rPr lang="en-GB" dirty="0" smtClean="0"/>
              <a:t>     We caught her, fetched her home at last</a:t>
            </a:r>
          </a:p>
          <a:p>
            <a:pPr marL="0" indent="0">
              <a:buNone/>
            </a:pPr>
            <a:r>
              <a:rPr lang="en-GB" dirty="0" smtClean="0"/>
              <a:t>              And turned the key upon her, fast.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7494" y="1559858"/>
            <a:ext cx="5181600" cy="529814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dirty="0" smtClean="0"/>
              <a:t>She does the work about the house</a:t>
            </a:r>
          </a:p>
          <a:p>
            <a:pPr marL="0" indent="0">
              <a:buNone/>
            </a:pPr>
            <a:r>
              <a:rPr lang="en-GB" dirty="0" smtClean="0"/>
              <a:t>     As well as most, but like a mouse:</a:t>
            </a:r>
          </a:p>
          <a:p>
            <a:pPr marL="0" indent="0">
              <a:buNone/>
            </a:pPr>
            <a:r>
              <a:rPr lang="en-GB" dirty="0" smtClean="0"/>
              <a:t>              Happy enough to chat and play</a:t>
            </a:r>
          </a:p>
          <a:p>
            <a:pPr marL="0" indent="0">
              <a:buNone/>
            </a:pPr>
            <a:r>
              <a:rPr lang="en-GB" dirty="0" smtClean="0"/>
              <a:t>              With birds and rabbits and such as they,</a:t>
            </a:r>
          </a:p>
          <a:p>
            <a:pPr marL="0" indent="0">
              <a:buNone/>
            </a:pPr>
            <a:r>
              <a:rPr lang="en-GB" dirty="0" smtClean="0"/>
              <a:t>              So long as men-folk keep away.</a:t>
            </a:r>
          </a:p>
          <a:p>
            <a:pPr marL="0" indent="0">
              <a:buNone/>
            </a:pPr>
            <a:r>
              <a:rPr lang="en-GB" dirty="0" smtClean="0"/>
              <a:t>     “Not near, not near!” her eyes beseech</a:t>
            </a:r>
          </a:p>
          <a:p>
            <a:pPr marL="0" indent="0">
              <a:buNone/>
            </a:pPr>
            <a:r>
              <a:rPr lang="en-GB" dirty="0" smtClean="0"/>
              <a:t>     When one of us comes within reach.</a:t>
            </a:r>
          </a:p>
          <a:p>
            <a:pPr marL="0" indent="0">
              <a:buNone/>
            </a:pPr>
            <a:r>
              <a:rPr lang="en-GB" dirty="0" smtClean="0"/>
              <a:t>              The women say that beasts in stall</a:t>
            </a:r>
          </a:p>
          <a:p>
            <a:pPr marL="0" indent="0">
              <a:buNone/>
            </a:pPr>
            <a:r>
              <a:rPr lang="en-GB" dirty="0" smtClean="0"/>
              <a:t>              Look round like children at her call.</a:t>
            </a:r>
          </a:p>
          <a:p>
            <a:pPr marL="0" indent="0">
              <a:buNone/>
            </a:pPr>
            <a:r>
              <a:rPr lang="en-GB" dirty="0" smtClean="0"/>
              <a:t>              I’ve hardly heard her speak at all.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</a:p>
          <a:p>
            <a:pPr marL="0" indent="0">
              <a:buNone/>
            </a:pPr>
            <a:r>
              <a:rPr lang="en-GB" dirty="0" smtClean="0"/>
              <a:t>     Shy as a leveret, swift as he,</a:t>
            </a:r>
          </a:p>
          <a:p>
            <a:pPr marL="0" indent="0">
              <a:buNone/>
            </a:pPr>
            <a:r>
              <a:rPr lang="en-GB" dirty="0" smtClean="0"/>
              <a:t>     Straight and slight as a young larch tree,</a:t>
            </a:r>
          </a:p>
          <a:p>
            <a:pPr marL="0" indent="0">
              <a:buNone/>
            </a:pPr>
            <a:r>
              <a:rPr lang="en-GB" dirty="0" smtClean="0"/>
              <a:t>     Sweet as the first wild violets, she,</a:t>
            </a:r>
          </a:p>
          <a:p>
            <a:pPr marL="0" indent="0">
              <a:buNone/>
            </a:pPr>
            <a:r>
              <a:rPr lang="en-GB" dirty="0" smtClean="0"/>
              <a:t>     To her wild self. But what to me?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001000" y="161365"/>
            <a:ext cx="408790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In the exam, you will have a blank copy of the poem.</a:t>
            </a:r>
          </a:p>
          <a:p>
            <a:endParaRPr lang="en-GB" sz="2400" dirty="0"/>
          </a:p>
          <a:p>
            <a:r>
              <a:rPr lang="en-GB" sz="2400" dirty="0" smtClean="0"/>
              <a:t>You need to make sure you pick out at least 5 quotes from it which you will use in your essay. </a:t>
            </a:r>
          </a:p>
          <a:p>
            <a:endParaRPr lang="en-GB" sz="2400" dirty="0"/>
          </a:p>
          <a:p>
            <a:r>
              <a:rPr lang="en-GB" sz="2400" dirty="0" smtClean="0"/>
              <a:t>Read the poem + then underline which quotes you would use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7826188" y="0"/>
            <a:ext cx="4365812" cy="44375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9829800" y="5728447"/>
            <a:ext cx="1922929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073153" y="5513294"/>
            <a:ext cx="22187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Turn over for the rest of the poem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230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‘The Farmer’s Bride’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 smtClean="0">
                <a:effectLst/>
              </a:rPr>
              <a:t>  The short days shorten and the oaks are brown,</a:t>
            </a:r>
            <a:br>
              <a:rPr lang="en-GB" dirty="0" smtClean="0">
                <a:effectLst/>
              </a:rPr>
            </a:br>
            <a:endParaRPr lang="en-GB" dirty="0" smtClean="0">
              <a:effectLst/>
            </a:endParaRPr>
          </a:p>
          <a:p>
            <a:pPr marL="0" indent="0">
              <a:buNone/>
            </a:pPr>
            <a:r>
              <a:rPr lang="en-GB" dirty="0" smtClean="0">
                <a:effectLst/>
              </a:rPr>
              <a:t>              The blue smoke rises to the low grey sky,</a:t>
            </a:r>
            <a:br>
              <a:rPr lang="en-GB" dirty="0" smtClean="0">
                <a:effectLst/>
              </a:rPr>
            </a:br>
            <a:endParaRPr lang="en-GB" dirty="0" smtClean="0">
              <a:effectLst/>
            </a:endParaRPr>
          </a:p>
          <a:p>
            <a:pPr marL="0" indent="0">
              <a:buNone/>
            </a:pPr>
            <a:r>
              <a:rPr lang="en-GB" dirty="0" smtClean="0">
                <a:effectLst/>
              </a:rPr>
              <a:t>     One leaf in the still air falls slowly down,</a:t>
            </a:r>
            <a:br>
              <a:rPr lang="en-GB" dirty="0" smtClean="0">
                <a:effectLst/>
              </a:rPr>
            </a:br>
            <a:endParaRPr lang="en-GB" dirty="0" smtClean="0">
              <a:effectLst/>
            </a:endParaRPr>
          </a:p>
          <a:p>
            <a:pPr marL="0" indent="0">
              <a:buNone/>
            </a:pPr>
            <a:r>
              <a:rPr lang="en-GB" dirty="0" smtClean="0">
                <a:effectLst/>
              </a:rPr>
              <a:t>              A magpie’s spotted feathers lie</a:t>
            </a:r>
            <a:br>
              <a:rPr lang="en-GB" dirty="0" smtClean="0">
                <a:effectLst/>
              </a:rPr>
            </a:br>
            <a:endParaRPr lang="en-GB" dirty="0" smtClean="0">
              <a:effectLst/>
            </a:endParaRPr>
          </a:p>
          <a:p>
            <a:pPr marL="0" indent="0">
              <a:buNone/>
            </a:pPr>
            <a:r>
              <a:rPr lang="en-GB" dirty="0" smtClean="0">
                <a:effectLst/>
              </a:rPr>
              <a:t>     On the black earth spread white with rime,</a:t>
            </a:r>
            <a:br>
              <a:rPr lang="en-GB" dirty="0" smtClean="0">
                <a:effectLst/>
              </a:rPr>
            </a:br>
            <a:endParaRPr lang="en-GB" dirty="0" smtClean="0">
              <a:effectLst/>
            </a:endParaRPr>
          </a:p>
          <a:p>
            <a:pPr marL="0" indent="0">
              <a:buNone/>
            </a:pPr>
            <a:r>
              <a:rPr lang="en-GB" dirty="0" smtClean="0">
                <a:effectLst/>
              </a:rPr>
              <a:t>     The berries redden up to Christmas-time.</a:t>
            </a:r>
            <a:br>
              <a:rPr lang="en-GB" dirty="0" smtClean="0">
                <a:effectLst/>
              </a:rPr>
            </a:br>
            <a:endParaRPr lang="en-GB" dirty="0" smtClean="0">
              <a:effectLst/>
            </a:endParaRPr>
          </a:p>
          <a:p>
            <a:pPr marL="0" indent="0">
              <a:buNone/>
            </a:pPr>
            <a:r>
              <a:rPr lang="en-GB" dirty="0" smtClean="0">
                <a:effectLst/>
              </a:rPr>
              <a:t>              What’s Christmas-time without there be</a:t>
            </a:r>
            <a:br>
              <a:rPr lang="en-GB" dirty="0" smtClean="0">
                <a:effectLst/>
              </a:rPr>
            </a:br>
            <a:endParaRPr lang="en-GB" dirty="0" smtClean="0">
              <a:effectLst/>
            </a:endParaRPr>
          </a:p>
          <a:p>
            <a:pPr marL="0" indent="0">
              <a:buNone/>
            </a:pPr>
            <a:r>
              <a:rPr lang="en-GB" dirty="0" smtClean="0">
                <a:effectLst/>
              </a:rPr>
              <a:t>              Some other in the house than we!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 smtClean="0"/>
              <a:t>She sleeps up in the attic there</a:t>
            </a:r>
          </a:p>
          <a:p>
            <a:pPr marL="0" indent="0">
              <a:buNone/>
            </a:pPr>
            <a:r>
              <a:rPr lang="en-GB" dirty="0" smtClean="0"/>
              <a:t>              Alone, poor maid. </a:t>
            </a:r>
            <a:r>
              <a:rPr lang="en-GB" dirty="0" err="1" smtClean="0"/>
              <a:t>’Tis</a:t>
            </a:r>
            <a:r>
              <a:rPr lang="en-GB" dirty="0" smtClean="0"/>
              <a:t> but a stair</a:t>
            </a:r>
          </a:p>
          <a:p>
            <a:pPr marL="0" indent="0">
              <a:buNone/>
            </a:pPr>
            <a:r>
              <a:rPr lang="en-GB" dirty="0" smtClean="0"/>
              <a:t>     Betwixt us. Oh! my God! the down,</a:t>
            </a:r>
          </a:p>
          <a:p>
            <a:pPr marL="0" indent="0">
              <a:buNone/>
            </a:pPr>
            <a:r>
              <a:rPr lang="en-GB" dirty="0" smtClean="0"/>
              <a:t>     The soft young down of her, the brown,</a:t>
            </a:r>
          </a:p>
          <a:p>
            <a:pPr marL="0" indent="0">
              <a:buNone/>
            </a:pPr>
            <a:r>
              <a:rPr lang="en-GB" dirty="0" smtClean="0"/>
              <a:t>The brown of her—her eyes, her hair, her hair!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525435" y="4639235"/>
            <a:ext cx="35365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You should now have picked out the quotes which you are going to use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056423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 of ‘The Farmer’s Bride’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How does the title </a:t>
            </a:r>
            <a:r>
              <a:rPr lang="en-GB" u="sng" dirty="0"/>
              <a:t>foreshadow</a:t>
            </a:r>
            <a:r>
              <a:rPr lang="en-GB" dirty="0"/>
              <a:t> control? </a:t>
            </a:r>
          </a:p>
          <a:p>
            <a:r>
              <a:rPr lang="en-GB" dirty="0" smtClean="0"/>
              <a:t>______________________________________________________</a:t>
            </a:r>
          </a:p>
          <a:p>
            <a:r>
              <a:rPr lang="en-GB" dirty="0" smtClean="0"/>
              <a:t>Why is the poem a </a:t>
            </a:r>
            <a:r>
              <a:rPr lang="en-GB" u="sng" dirty="0" smtClean="0"/>
              <a:t>dramatic monologue </a:t>
            </a:r>
            <a:r>
              <a:rPr lang="en-GB" dirty="0" smtClean="0"/>
              <a:t>+ in his </a:t>
            </a:r>
            <a:r>
              <a:rPr lang="en-GB" u="sng" dirty="0" smtClean="0"/>
              <a:t>narrative</a:t>
            </a:r>
            <a:r>
              <a:rPr lang="en-GB" dirty="0" smtClean="0"/>
              <a:t>? </a:t>
            </a:r>
          </a:p>
          <a:p>
            <a:r>
              <a:rPr lang="en-GB" dirty="0" smtClean="0"/>
              <a:t>______________________________________________________</a:t>
            </a:r>
            <a:endParaRPr lang="en-GB" dirty="0"/>
          </a:p>
          <a:p>
            <a:r>
              <a:rPr lang="en-GB" dirty="0"/>
              <a:t>Why is there an </a:t>
            </a:r>
            <a:r>
              <a:rPr lang="en-GB" u="sng" dirty="0"/>
              <a:t>unbalanced rhyme scheme</a:t>
            </a:r>
            <a:r>
              <a:rPr lang="en-GB" dirty="0"/>
              <a:t>? What does this show about the relationship? </a:t>
            </a:r>
          </a:p>
          <a:p>
            <a:r>
              <a:rPr lang="en-GB" dirty="0"/>
              <a:t>________________________________________________________</a:t>
            </a:r>
          </a:p>
          <a:p>
            <a:r>
              <a:rPr lang="en-GB" dirty="0"/>
              <a:t>How is the Farmer’s impatience shown in the last stanza? </a:t>
            </a:r>
          </a:p>
          <a:p>
            <a:r>
              <a:rPr lang="en-GB" dirty="0"/>
              <a:t>________________________________________________________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46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 of your chosen poem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the title of it important – what does it show? </a:t>
            </a:r>
          </a:p>
          <a:p>
            <a:r>
              <a:rPr lang="en-GB" dirty="0" smtClean="0"/>
              <a:t>______________________________________________________</a:t>
            </a:r>
          </a:p>
          <a:p>
            <a:r>
              <a:rPr lang="en-GB" dirty="0" smtClean="0"/>
              <a:t>What narrative is it in + why? </a:t>
            </a:r>
          </a:p>
          <a:p>
            <a:r>
              <a:rPr lang="en-GB" dirty="0" smtClean="0"/>
              <a:t>______________________________________________________</a:t>
            </a:r>
          </a:p>
          <a:p>
            <a:r>
              <a:rPr lang="en-GB" dirty="0" smtClean="0"/>
              <a:t>Is there a steady rhyme scheme + stanza length? </a:t>
            </a:r>
          </a:p>
          <a:p>
            <a:r>
              <a:rPr lang="en-GB" dirty="0" smtClean="0"/>
              <a:t>If yes, why? ___________________________________________</a:t>
            </a:r>
          </a:p>
          <a:p>
            <a:r>
              <a:rPr lang="en-GB" dirty="0" smtClean="0"/>
              <a:t>If no, why? ____________________________________________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5219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Devices the poet uses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9174151"/>
              </p:ext>
            </p:extLst>
          </p:nvPr>
        </p:nvGraphicFramePr>
        <p:xfrm>
          <a:off x="838200" y="1825625"/>
          <a:ext cx="10515600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What devices</a:t>
                      </a:r>
                      <a:r>
                        <a:rPr lang="en-GB" baseline="0" dirty="0" smtClean="0"/>
                        <a:t> does the poet use in ‘A Farmer’s Bride’? </a:t>
                      </a:r>
                    </a:p>
                    <a:p>
                      <a:r>
                        <a:rPr lang="en-GB" baseline="0" dirty="0" smtClean="0"/>
                        <a:t>Use the poem to remind 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other devices + short quotes</a:t>
                      </a:r>
                      <a:r>
                        <a:rPr lang="en-GB" baseline="0" dirty="0" smtClean="0"/>
                        <a:t> do you know from your 2</a:t>
                      </a:r>
                      <a:r>
                        <a:rPr lang="en-GB" baseline="30000" dirty="0" smtClean="0"/>
                        <a:t>nd</a:t>
                      </a:r>
                      <a:r>
                        <a:rPr lang="en-GB" baseline="0" dirty="0" smtClean="0"/>
                        <a:t> poem?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419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Don’t forget….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Verb in first line </a:t>
            </a:r>
          </a:p>
          <a:p>
            <a:r>
              <a:rPr lang="en-GB" dirty="0" smtClean="0"/>
              <a:t>Signs from beginning about poor relationship </a:t>
            </a:r>
          </a:p>
          <a:p>
            <a:r>
              <a:rPr lang="en-GB" dirty="0" smtClean="0"/>
              <a:t>How we see his dominance </a:t>
            </a:r>
          </a:p>
          <a:p>
            <a:r>
              <a:rPr lang="en-GB" dirty="0" smtClean="0"/>
              <a:t>Predatory imagery </a:t>
            </a:r>
          </a:p>
          <a:p>
            <a:r>
              <a:rPr lang="en-GB" dirty="0" smtClean="0"/>
              <a:t>Why she is connected to nature + animal imagery</a:t>
            </a:r>
          </a:p>
          <a:p>
            <a:r>
              <a:rPr lang="en-GB" dirty="0" smtClean="0"/>
              <a:t>What colour imagery is used</a:t>
            </a:r>
          </a:p>
          <a:p>
            <a:r>
              <a:rPr lang="en-GB" dirty="0" smtClean="0"/>
              <a:t>Why is Christmas used</a:t>
            </a:r>
          </a:p>
          <a:p>
            <a:r>
              <a:rPr lang="en-GB" dirty="0" smtClean="0"/>
              <a:t>Loss of control </a:t>
            </a:r>
            <a:r>
              <a:rPr lang="en-GB" smtClean="0"/>
              <a:t>at end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927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Essay plan – 45 mins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 – how do each poem show a negative relationship? </a:t>
            </a:r>
          </a:p>
          <a:p>
            <a:endParaRPr lang="en-GB" dirty="0"/>
          </a:p>
          <a:p>
            <a:r>
              <a:rPr lang="en-GB" dirty="0" smtClean="0"/>
              <a:t>Structure – look at the structure of each poem</a:t>
            </a:r>
          </a:p>
          <a:p>
            <a:endParaRPr lang="en-GB" dirty="0"/>
          </a:p>
          <a:p>
            <a:r>
              <a:rPr lang="en-GB" dirty="0" smtClean="0"/>
              <a:t>Language – go through </a:t>
            </a:r>
          </a:p>
          <a:p>
            <a:r>
              <a:rPr lang="en-GB" dirty="0" smtClean="0"/>
              <a:t>Quote / device / explain from Poem A</a:t>
            </a:r>
          </a:p>
          <a:p>
            <a:r>
              <a:rPr lang="en-GB" dirty="0" smtClean="0"/>
              <a:t>Quote / device / explain from Poem B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732059" y="3966882"/>
            <a:ext cx="31735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Keep repeating this. </a:t>
            </a:r>
          </a:p>
          <a:p>
            <a:endParaRPr lang="en-GB" dirty="0"/>
          </a:p>
          <a:p>
            <a:r>
              <a:rPr lang="en-GB" dirty="0" smtClean="0"/>
              <a:t>Quote / explains should be over half your answer. </a:t>
            </a:r>
          </a:p>
          <a:p>
            <a:endParaRPr lang="en-GB" dirty="0"/>
          </a:p>
          <a:p>
            <a:r>
              <a:rPr lang="en-GB" dirty="0" smtClean="0"/>
              <a:t>You need to be writing about 3 pages in total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7736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506</Words>
  <Application>Microsoft Office PowerPoint</Application>
  <PresentationFormat>Widescreen</PresentationFormat>
  <Paragraphs>134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Opening thoughts </vt:lpstr>
      <vt:lpstr>‘The Farmer’s Bride’ (Part 1)  </vt:lpstr>
      <vt:lpstr>‘The Farmer’s Bride’ </vt:lpstr>
      <vt:lpstr>Structure of ‘The Farmer’s Bride’</vt:lpstr>
      <vt:lpstr>Structure of your chosen poem</vt:lpstr>
      <vt:lpstr>Devices the poet uses</vt:lpstr>
      <vt:lpstr>Don’t forget….</vt:lpstr>
      <vt:lpstr>Essay plan – 45 mins </vt:lpstr>
      <vt:lpstr>Getting started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natalie</dc:creator>
  <cp:lastModifiedBy>natalie abraham</cp:lastModifiedBy>
  <cp:revision>35</cp:revision>
  <dcterms:created xsi:type="dcterms:W3CDTF">2017-01-23T21:30:02Z</dcterms:created>
  <dcterms:modified xsi:type="dcterms:W3CDTF">2022-11-06T11:07:31Z</dcterms:modified>
</cp:coreProperties>
</file>