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73" r:id="rId8"/>
    <p:sldId id="271" r:id="rId9"/>
    <p:sldId id="272" r:id="rId10"/>
    <p:sldId id="263" r:id="rId11"/>
    <p:sldId id="277" r:id="rId12"/>
    <p:sldId id="264" r:id="rId13"/>
    <p:sldId id="265" r:id="rId14"/>
    <p:sldId id="274" r:id="rId15"/>
    <p:sldId id="266" r:id="rId16"/>
    <p:sldId id="267" r:id="rId17"/>
    <p:sldId id="269" r:id="rId18"/>
    <p:sldId id="275" r:id="rId19"/>
    <p:sldId id="270"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39040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10757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3302000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75049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6B4F55-A94A-430F-BF71-98E7ED8BBD82}"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3138173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65663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D6B4F55-A94A-430F-BF71-98E7ED8BBD82}"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35309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D6B4F55-A94A-430F-BF71-98E7ED8BBD82}"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06619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B4F55-A94A-430F-BF71-98E7ED8BBD82}"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412491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122127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B4F55-A94A-430F-BF71-98E7ED8BBD82}"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0FF5CD-3EF0-4C22-B636-92232B3698BC}" type="slidenum">
              <a:rPr lang="en-GB" smtClean="0"/>
              <a:t>‹#›</a:t>
            </a:fld>
            <a:endParaRPr lang="en-GB"/>
          </a:p>
        </p:txBody>
      </p:sp>
    </p:spTree>
    <p:extLst>
      <p:ext uri="{BB962C8B-B14F-4D97-AF65-F5344CB8AC3E}">
        <p14:creationId xmlns:p14="http://schemas.microsoft.com/office/powerpoint/2010/main" val="276485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B4F55-A94A-430F-BF71-98E7ED8BBD82}"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FF5CD-3EF0-4C22-B636-92232B3698BC}" type="slidenum">
              <a:rPr lang="en-GB" smtClean="0"/>
              <a:t>‹#›</a:t>
            </a:fld>
            <a:endParaRPr lang="en-GB"/>
          </a:p>
        </p:txBody>
      </p:sp>
    </p:spTree>
    <p:extLst>
      <p:ext uri="{BB962C8B-B14F-4D97-AF65-F5344CB8AC3E}">
        <p14:creationId xmlns:p14="http://schemas.microsoft.com/office/powerpoint/2010/main" val="4198168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9869" y="3203698"/>
            <a:ext cx="9144000" cy="2709284"/>
          </a:xfrm>
        </p:spPr>
        <p:txBody>
          <a:bodyPr>
            <a:normAutofit fontScale="90000"/>
          </a:bodyPr>
          <a:lstStyle/>
          <a:p>
            <a:pPr marL="571500" indent="-571500">
              <a:buFont typeface="Arial" panose="020B0604020202020204" pitchFamily="34" charset="0"/>
              <a:buChar char="•"/>
            </a:pPr>
            <a:r>
              <a:rPr lang="en-GB" sz="3600" dirty="0"/>
              <a:t>What do we learn about </a:t>
            </a:r>
            <a:r>
              <a:rPr lang="en-GB" sz="3600" u="sng" dirty="0" smtClean="0"/>
              <a:t>Sheila </a:t>
            </a:r>
            <a:r>
              <a:rPr lang="en-GB" sz="3600" dirty="0" smtClean="0"/>
              <a:t>in </a:t>
            </a:r>
            <a:r>
              <a:rPr lang="en-GB" sz="3600" i="1" dirty="0"/>
              <a:t>An Inspector Calls? </a:t>
            </a:r>
            <a:r>
              <a:rPr lang="en-GB" sz="4900" b="1" dirty="0"/>
              <a:t> </a:t>
            </a:r>
            <a:r>
              <a:rPr lang="en-GB" sz="4900" dirty="0"/>
              <a:t/>
            </a:r>
            <a:br>
              <a:rPr lang="en-GB" sz="4900" dirty="0"/>
            </a:br>
            <a:r>
              <a:rPr lang="en-GB" sz="2200" dirty="0"/>
              <a:t>Write about </a:t>
            </a:r>
            <a:br>
              <a:rPr lang="en-GB" sz="2200" dirty="0"/>
            </a:br>
            <a:r>
              <a:rPr lang="en-GB" sz="2200" dirty="0"/>
              <a:t>How </a:t>
            </a:r>
            <a:r>
              <a:rPr lang="en-GB" sz="2200" dirty="0" smtClean="0"/>
              <a:t>Sheila responds </a:t>
            </a:r>
            <a:r>
              <a:rPr lang="en-GB" sz="2200" dirty="0"/>
              <a:t>to </a:t>
            </a:r>
            <a:r>
              <a:rPr lang="en-GB" sz="2200" dirty="0" smtClean="0"/>
              <a:t>her </a:t>
            </a:r>
            <a:r>
              <a:rPr lang="en-GB" sz="2200" dirty="0"/>
              <a:t>family and the Inspector</a:t>
            </a:r>
            <a:br>
              <a:rPr lang="en-GB" sz="2200" dirty="0"/>
            </a:br>
            <a:r>
              <a:rPr lang="en-GB" sz="2200" dirty="0"/>
              <a:t>How Priestley presents </a:t>
            </a:r>
            <a:r>
              <a:rPr lang="en-GB" sz="2200" dirty="0" smtClean="0"/>
              <a:t>Sheila  </a:t>
            </a:r>
            <a:r>
              <a:rPr lang="en-GB" sz="2200" dirty="0"/>
              <a:t>by the way he writes </a:t>
            </a:r>
            <a:r>
              <a:rPr lang="en-GB" dirty="0"/>
              <a:t/>
            </a:r>
            <a:br>
              <a:rPr lang="en-GB" dirty="0"/>
            </a:br>
            <a:endParaRPr lang="en-GB" b="1" i="1" dirty="0"/>
          </a:p>
        </p:txBody>
      </p:sp>
      <p:sp>
        <p:nvSpPr>
          <p:cNvPr id="5" name="TextBox 4"/>
          <p:cNvSpPr txBox="1"/>
          <p:nvPr/>
        </p:nvSpPr>
        <p:spPr>
          <a:xfrm>
            <a:off x="10110767" y="5200517"/>
            <a:ext cx="1764405" cy="1477328"/>
          </a:xfrm>
          <a:prstGeom prst="rect">
            <a:avLst/>
          </a:prstGeom>
          <a:noFill/>
        </p:spPr>
        <p:txBody>
          <a:bodyPr wrap="square" rtlCol="0">
            <a:spAutoFit/>
          </a:bodyPr>
          <a:lstStyle/>
          <a:p>
            <a:r>
              <a:rPr lang="en-GB" dirty="0" smtClean="0"/>
              <a:t>This is the question you will be answering before you leave today. </a:t>
            </a:r>
            <a:endParaRPr lang="en-GB" dirty="0"/>
          </a:p>
        </p:txBody>
      </p:sp>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2770094" y="309282"/>
            <a:ext cx="7073153" cy="1754326"/>
          </a:xfrm>
          <a:prstGeom prst="rect">
            <a:avLst/>
          </a:prstGeom>
          <a:noFill/>
        </p:spPr>
        <p:txBody>
          <a:bodyPr wrap="square" rtlCol="0">
            <a:spAutoFit/>
          </a:bodyPr>
          <a:lstStyle/>
          <a:p>
            <a:pPr algn="ctr"/>
            <a:r>
              <a:rPr lang="en-GB" sz="5400" dirty="0" smtClean="0"/>
              <a:t>Literature Revision </a:t>
            </a:r>
          </a:p>
          <a:p>
            <a:pPr algn="ctr"/>
            <a:r>
              <a:rPr lang="en-GB" sz="5400" dirty="0" smtClean="0"/>
              <a:t>AIC  </a:t>
            </a:r>
          </a:p>
        </p:txBody>
      </p:sp>
      <p:sp>
        <p:nvSpPr>
          <p:cNvPr id="7" name="Rectangle 6"/>
          <p:cNvSpPr/>
          <p:nvPr/>
        </p:nvSpPr>
        <p:spPr>
          <a:xfrm>
            <a:off x="551329" y="2897746"/>
            <a:ext cx="11147612" cy="2335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413929" y="212768"/>
            <a:ext cx="2024047" cy="226790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8754035" y="3738282"/>
            <a:ext cx="1819834" cy="1462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737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40" y="0"/>
            <a:ext cx="10515600" cy="1325563"/>
          </a:xfrm>
        </p:spPr>
        <p:txBody>
          <a:bodyPr/>
          <a:lstStyle/>
          <a:p>
            <a:r>
              <a:rPr lang="en-GB" dirty="0" smtClean="0"/>
              <a:t>Your question </a:t>
            </a:r>
            <a:endParaRPr lang="en-GB" dirty="0"/>
          </a:p>
        </p:txBody>
      </p:sp>
      <p:sp>
        <p:nvSpPr>
          <p:cNvPr id="3" name="Content Placeholder 2"/>
          <p:cNvSpPr>
            <a:spLocks noGrp="1"/>
          </p:cNvSpPr>
          <p:nvPr>
            <p:ph idx="1"/>
          </p:nvPr>
        </p:nvSpPr>
        <p:spPr>
          <a:xfrm>
            <a:off x="0" y="1004553"/>
            <a:ext cx="10515600" cy="5120895"/>
          </a:xfrm>
        </p:spPr>
        <p:txBody>
          <a:bodyPr>
            <a:normAutofit/>
          </a:bodyPr>
          <a:lstStyle/>
          <a:p>
            <a:r>
              <a:rPr lang="en-GB" dirty="0" smtClean="0"/>
              <a:t>Before you start you have to decide your topic sentences for your essay – the points you want to cover. </a:t>
            </a:r>
          </a:p>
          <a:p>
            <a:r>
              <a:rPr lang="en-GB" dirty="0" smtClean="0"/>
              <a:t>These are the paragraphs you are going to write for this </a:t>
            </a:r>
          </a:p>
          <a:p>
            <a:endParaRPr lang="en-GB" dirty="0"/>
          </a:p>
          <a:p>
            <a:r>
              <a:rPr lang="en-GB" dirty="0" smtClean="0"/>
              <a:t>Para 1 –  How he acts at the beginning </a:t>
            </a:r>
          </a:p>
          <a:p>
            <a:r>
              <a:rPr lang="en-GB" dirty="0" smtClean="0"/>
              <a:t>Para 2 – How acts to others – (Contrast Eric/Gerald/Sheila)</a:t>
            </a:r>
          </a:p>
          <a:p>
            <a:r>
              <a:rPr lang="en-GB" dirty="0" smtClean="0"/>
              <a:t>Para 3 – How treated Eva – views on lower class</a:t>
            </a:r>
          </a:p>
          <a:p>
            <a:r>
              <a:rPr lang="en-GB" dirty="0" smtClean="0"/>
              <a:t>Para 4 – How responded to Inspector </a:t>
            </a:r>
          </a:p>
          <a:p>
            <a:r>
              <a:rPr lang="en-GB" dirty="0" smtClean="0"/>
              <a:t>Para 5 – How act at the end (Inspector leave) </a:t>
            </a:r>
          </a:p>
          <a:p>
            <a:r>
              <a:rPr lang="en-GB" dirty="0" smtClean="0"/>
              <a:t>Para 6 – Structure + staging </a:t>
            </a:r>
            <a:endParaRPr lang="en-GB" dirty="0"/>
          </a:p>
        </p:txBody>
      </p:sp>
      <p:sp>
        <p:nvSpPr>
          <p:cNvPr id="4" name="TextBox 3"/>
          <p:cNvSpPr txBox="1"/>
          <p:nvPr/>
        </p:nvSpPr>
        <p:spPr>
          <a:xfrm>
            <a:off x="9170830" y="1890202"/>
            <a:ext cx="2975020" cy="3231654"/>
          </a:xfrm>
          <a:prstGeom prst="rect">
            <a:avLst/>
          </a:prstGeom>
          <a:noFill/>
        </p:spPr>
        <p:txBody>
          <a:bodyPr wrap="square" rtlCol="0">
            <a:spAutoFit/>
          </a:bodyPr>
          <a:lstStyle/>
          <a:p>
            <a:r>
              <a:rPr lang="en-GB" sz="2800" dirty="0" smtClean="0"/>
              <a:t>Go through our quotes slides and label which paragraph you think you should use each quote in. </a:t>
            </a:r>
          </a:p>
          <a:p>
            <a:endParaRPr lang="en-GB" dirty="0"/>
          </a:p>
          <a:p>
            <a:endParaRPr lang="en-GB" dirty="0"/>
          </a:p>
        </p:txBody>
      </p:sp>
      <p:sp>
        <p:nvSpPr>
          <p:cNvPr id="5" name="Rectangle 4"/>
          <p:cNvSpPr/>
          <p:nvPr/>
        </p:nvSpPr>
        <p:spPr>
          <a:xfrm>
            <a:off x="8963696" y="1661374"/>
            <a:ext cx="3103808" cy="31246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8741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starters </a:t>
            </a:r>
            <a:endParaRPr lang="en-GB" dirty="0"/>
          </a:p>
        </p:txBody>
      </p:sp>
      <p:sp>
        <p:nvSpPr>
          <p:cNvPr id="6" name="Content Placeholder 5"/>
          <p:cNvSpPr>
            <a:spLocks noGrp="1"/>
          </p:cNvSpPr>
          <p:nvPr>
            <p:ph sz="half" idx="1"/>
          </p:nvPr>
        </p:nvSpPr>
        <p:spPr/>
        <p:txBody>
          <a:bodyPr/>
          <a:lstStyle/>
          <a:p>
            <a:r>
              <a:rPr lang="en-GB" dirty="0" smtClean="0"/>
              <a:t>We see that </a:t>
            </a:r>
          </a:p>
          <a:p>
            <a:endParaRPr lang="en-GB" dirty="0"/>
          </a:p>
          <a:p>
            <a:r>
              <a:rPr lang="en-GB" dirty="0" smtClean="0"/>
              <a:t>Priestley demonstrates</a:t>
            </a:r>
          </a:p>
          <a:p>
            <a:endParaRPr lang="en-GB" dirty="0"/>
          </a:p>
          <a:p>
            <a:r>
              <a:rPr lang="en-GB" dirty="0" smtClean="0"/>
              <a:t>The audience learn </a:t>
            </a:r>
          </a:p>
          <a:p>
            <a:endParaRPr lang="en-GB" dirty="0"/>
          </a:p>
          <a:p>
            <a:r>
              <a:rPr lang="en-GB" dirty="0" smtClean="0"/>
              <a:t>The audience can see  </a:t>
            </a:r>
          </a:p>
          <a:p>
            <a:endParaRPr lang="en-GB" dirty="0"/>
          </a:p>
        </p:txBody>
      </p:sp>
      <p:sp>
        <p:nvSpPr>
          <p:cNvPr id="7" name="Content Placeholder 6"/>
          <p:cNvSpPr>
            <a:spLocks noGrp="1"/>
          </p:cNvSpPr>
          <p:nvPr>
            <p:ph sz="half" idx="2"/>
          </p:nvPr>
        </p:nvSpPr>
        <p:spPr/>
        <p:txBody>
          <a:bodyPr/>
          <a:lstStyle/>
          <a:p>
            <a:r>
              <a:rPr lang="en-GB" dirty="0" smtClean="0"/>
              <a:t>From this we learn</a:t>
            </a:r>
          </a:p>
          <a:p>
            <a:endParaRPr lang="en-GB" dirty="0"/>
          </a:p>
          <a:p>
            <a:r>
              <a:rPr lang="en-GB" dirty="0" smtClean="0"/>
              <a:t>This conveys </a:t>
            </a:r>
          </a:p>
          <a:p>
            <a:endParaRPr lang="en-GB" dirty="0"/>
          </a:p>
          <a:p>
            <a:r>
              <a:rPr lang="en-GB" dirty="0" smtClean="0"/>
              <a:t>This shows </a:t>
            </a:r>
          </a:p>
          <a:p>
            <a:endParaRPr lang="en-GB" dirty="0"/>
          </a:p>
          <a:p>
            <a:r>
              <a:rPr lang="en-GB" dirty="0" smtClean="0"/>
              <a:t>From this we can see that </a:t>
            </a:r>
            <a:endParaRPr lang="en-GB" dirty="0"/>
          </a:p>
        </p:txBody>
      </p:sp>
    </p:spTree>
    <p:extLst>
      <p:ext uri="{BB962C8B-B14F-4D97-AF65-F5344CB8AC3E}">
        <p14:creationId xmlns:p14="http://schemas.microsoft.com/office/powerpoint/2010/main" val="278797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started </a:t>
            </a:r>
            <a:endParaRPr lang="en-GB" dirty="0"/>
          </a:p>
        </p:txBody>
      </p:sp>
      <p:sp>
        <p:nvSpPr>
          <p:cNvPr id="3" name="Content Placeholder 2"/>
          <p:cNvSpPr>
            <a:spLocks noGrp="1"/>
          </p:cNvSpPr>
          <p:nvPr>
            <p:ph idx="1"/>
          </p:nvPr>
        </p:nvSpPr>
        <p:spPr/>
        <p:txBody>
          <a:bodyPr/>
          <a:lstStyle/>
          <a:p>
            <a:r>
              <a:rPr lang="en-GB" dirty="0" smtClean="0"/>
              <a:t>You always start with a SHORT answer to the question </a:t>
            </a:r>
          </a:p>
          <a:p>
            <a:endParaRPr lang="en-GB" dirty="0"/>
          </a:p>
          <a:p>
            <a:r>
              <a:rPr lang="en-GB" i="1" dirty="0" smtClean="0"/>
              <a:t>Priestley presents Mr Birling as a wealthy business man  who is too stubborn to admit the lessons the Inspector arrives to teach. He remains a strong capitalist who refuses to change his attitude. </a:t>
            </a:r>
            <a:endParaRPr lang="en-GB" i="1" dirty="0"/>
          </a:p>
        </p:txBody>
      </p:sp>
      <p:sp>
        <p:nvSpPr>
          <p:cNvPr id="4" name="Rectangle 3"/>
          <p:cNvSpPr/>
          <p:nvPr/>
        </p:nvSpPr>
        <p:spPr>
          <a:xfrm>
            <a:off x="591671" y="2716306"/>
            <a:ext cx="10762129" cy="1667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p:cNvCxnSpPr/>
          <p:nvPr/>
        </p:nvCxnSpPr>
        <p:spPr>
          <a:xfrm flipH="1">
            <a:off x="1317812" y="3092824"/>
            <a:ext cx="13447" cy="21784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42047" y="5526741"/>
            <a:ext cx="1990165" cy="646331"/>
          </a:xfrm>
          <a:prstGeom prst="rect">
            <a:avLst/>
          </a:prstGeom>
          <a:noFill/>
        </p:spPr>
        <p:txBody>
          <a:bodyPr wrap="square" rtlCol="0">
            <a:spAutoFit/>
          </a:bodyPr>
          <a:lstStyle/>
          <a:p>
            <a:r>
              <a:rPr lang="en-GB" dirty="0" smtClean="0"/>
              <a:t>Start with writer’s name </a:t>
            </a:r>
            <a:endParaRPr lang="en-GB" dirty="0"/>
          </a:p>
        </p:txBody>
      </p:sp>
      <p:cxnSp>
        <p:nvCxnSpPr>
          <p:cNvPr id="9" name="Straight Arrow Connector 8"/>
          <p:cNvCxnSpPr/>
          <p:nvPr/>
        </p:nvCxnSpPr>
        <p:spPr>
          <a:xfrm>
            <a:off x="4155141" y="3966882"/>
            <a:ext cx="2796988" cy="1640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261412" y="5701553"/>
            <a:ext cx="2622176" cy="646331"/>
          </a:xfrm>
          <a:prstGeom prst="rect">
            <a:avLst/>
          </a:prstGeom>
          <a:noFill/>
        </p:spPr>
        <p:txBody>
          <a:bodyPr wrap="square" rtlCol="0">
            <a:spAutoFit/>
          </a:bodyPr>
          <a:lstStyle/>
          <a:p>
            <a:r>
              <a:rPr lang="en-GB" dirty="0" smtClean="0"/>
              <a:t>Mention this to show you know! </a:t>
            </a:r>
            <a:endParaRPr lang="en-GB" dirty="0"/>
          </a:p>
        </p:txBody>
      </p:sp>
      <p:cxnSp>
        <p:nvCxnSpPr>
          <p:cNvPr id="12" name="Straight Arrow Connector 11"/>
          <p:cNvCxnSpPr/>
          <p:nvPr/>
        </p:nvCxnSpPr>
        <p:spPr>
          <a:xfrm flipV="1">
            <a:off x="6952129" y="941294"/>
            <a:ext cx="2823883" cy="2823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883588" y="578224"/>
            <a:ext cx="1761565" cy="646331"/>
          </a:xfrm>
          <a:prstGeom prst="rect">
            <a:avLst/>
          </a:prstGeom>
          <a:noFill/>
        </p:spPr>
        <p:txBody>
          <a:bodyPr wrap="square" rtlCol="0">
            <a:spAutoFit/>
          </a:bodyPr>
          <a:lstStyle/>
          <a:p>
            <a:r>
              <a:rPr lang="en-GB" dirty="0" smtClean="0"/>
              <a:t>Show his lack of change! </a:t>
            </a:r>
            <a:endParaRPr lang="en-GB" dirty="0"/>
          </a:p>
        </p:txBody>
      </p:sp>
    </p:spTree>
    <p:extLst>
      <p:ext uri="{BB962C8B-B14F-4D97-AF65-F5344CB8AC3E}">
        <p14:creationId xmlns:p14="http://schemas.microsoft.com/office/powerpoint/2010/main" val="19736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started – Para 1 - end </a:t>
            </a:r>
            <a:endParaRPr lang="en-GB" dirty="0"/>
          </a:p>
        </p:txBody>
      </p:sp>
      <p:sp>
        <p:nvSpPr>
          <p:cNvPr id="3" name="Content Placeholder 2"/>
          <p:cNvSpPr>
            <a:spLocks noGrp="1"/>
          </p:cNvSpPr>
          <p:nvPr>
            <p:ph idx="1"/>
          </p:nvPr>
        </p:nvSpPr>
        <p:spPr/>
        <p:txBody>
          <a:bodyPr/>
          <a:lstStyle/>
          <a:p>
            <a:r>
              <a:rPr lang="en-GB" dirty="0" smtClean="0"/>
              <a:t>The first way we see Mr Birling presented is through his attitude at the beginning of the play. </a:t>
            </a:r>
          </a:p>
          <a:p>
            <a:endParaRPr lang="en-GB" dirty="0"/>
          </a:p>
          <a:p>
            <a:endParaRPr lang="en-GB" dirty="0"/>
          </a:p>
          <a:p>
            <a:r>
              <a:rPr lang="en-GB" dirty="0" smtClean="0"/>
              <a:t>Impress Gerald </a:t>
            </a:r>
          </a:p>
          <a:p>
            <a:r>
              <a:rPr lang="en-GB" dirty="0" smtClean="0"/>
              <a:t>Impact of dramatic irony</a:t>
            </a:r>
          </a:p>
          <a:p>
            <a:r>
              <a:rPr lang="en-GB" dirty="0" smtClean="0"/>
              <a:t>Capitalistic views + how he views socialists </a:t>
            </a:r>
          </a:p>
          <a:p>
            <a:r>
              <a:rPr lang="en-GB" dirty="0" smtClean="0"/>
              <a:t>How he portrays himself as dominant character </a:t>
            </a:r>
          </a:p>
          <a:p>
            <a:endParaRPr lang="en-GB" dirty="0" smtClean="0"/>
          </a:p>
        </p:txBody>
      </p:sp>
      <p:sp>
        <p:nvSpPr>
          <p:cNvPr id="4" name="TextBox 3"/>
          <p:cNvSpPr txBox="1"/>
          <p:nvPr/>
        </p:nvSpPr>
        <p:spPr>
          <a:xfrm>
            <a:off x="8135471" y="201706"/>
            <a:ext cx="3218329" cy="1477328"/>
          </a:xfrm>
          <a:prstGeom prst="rect">
            <a:avLst/>
          </a:prstGeom>
          <a:noFill/>
        </p:spPr>
        <p:txBody>
          <a:bodyPr wrap="square" rtlCol="0">
            <a:spAutoFit/>
          </a:bodyPr>
          <a:lstStyle/>
          <a:p>
            <a:r>
              <a:rPr lang="en-GB" dirty="0" smtClean="0"/>
              <a:t>Use each of these plans to write up the next paragraph. </a:t>
            </a:r>
            <a:br>
              <a:rPr lang="en-GB" dirty="0" smtClean="0"/>
            </a:br>
            <a:r>
              <a:rPr lang="en-GB" dirty="0" smtClean="0"/>
              <a:t>Remember to use all of the information from this booklet to help you. </a:t>
            </a:r>
            <a:endParaRPr lang="en-GB" dirty="0"/>
          </a:p>
        </p:txBody>
      </p:sp>
    </p:spTree>
    <p:extLst>
      <p:ext uri="{BB962C8B-B14F-4D97-AF65-F5344CB8AC3E}">
        <p14:creationId xmlns:p14="http://schemas.microsoft.com/office/powerpoint/2010/main" val="404064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2 –others  </a:t>
            </a:r>
            <a:endParaRPr lang="en-GB" dirty="0"/>
          </a:p>
        </p:txBody>
      </p:sp>
      <p:sp>
        <p:nvSpPr>
          <p:cNvPr id="3" name="Content Placeholder 2"/>
          <p:cNvSpPr>
            <a:spLocks noGrp="1"/>
          </p:cNvSpPr>
          <p:nvPr>
            <p:ph idx="1"/>
          </p:nvPr>
        </p:nvSpPr>
        <p:spPr/>
        <p:txBody>
          <a:bodyPr/>
          <a:lstStyle/>
          <a:p>
            <a:r>
              <a:rPr lang="en-GB" dirty="0" smtClean="0"/>
              <a:t>The next way Priestley is presented is through how he treats the younger generation. </a:t>
            </a:r>
          </a:p>
          <a:p>
            <a:endParaRPr lang="en-GB" dirty="0"/>
          </a:p>
          <a:p>
            <a:r>
              <a:rPr lang="en-GB" dirty="0" smtClean="0"/>
              <a:t>Isolate Eric </a:t>
            </a:r>
          </a:p>
          <a:p>
            <a:r>
              <a:rPr lang="en-GB" dirty="0" smtClean="0"/>
              <a:t>Contrast treatment to Gerald – more accepting to him – why? </a:t>
            </a:r>
          </a:p>
          <a:p>
            <a:r>
              <a:rPr lang="en-GB" dirty="0" smtClean="0"/>
              <a:t>Sheila – protective as woman </a:t>
            </a:r>
            <a:endParaRPr lang="en-GB" dirty="0"/>
          </a:p>
        </p:txBody>
      </p:sp>
      <p:sp>
        <p:nvSpPr>
          <p:cNvPr id="4" name="TextBox 3"/>
          <p:cNvSpPr txBox="1"/>
          <p:nvPr/>
        </p:nvSpPr>
        <p:spPr>
          <a:xfrm>
            <a:off x="8135471" y="201706"/>
            <a:ext cx="3218329" cy="1477328"/>
          </a:xfrm>
          <a:prstGeom prst="rect">
            <a:avLst/>
          </a:prstGeom>
          <a:noFill/>
        </p:spPr>
        <p:txBody>
          <a:bodyPr wrap="square" rtlCol="0">
            <a:spAutoFit/>
          </a:bodyPr>
          <a:lstStyle/>
          <a:p>
            <a:r>
              <a:rPr lang="en-GB" dirty="0" smtClean="0"/>
              <a:t>Use each of these plans to write up the next paragraph. </a:t>
            </a:r>
            <a:br>
              <a:rPr lang="en-GB" dirty="0" smtClean="0"/>
            </a:br>
            <a:r>
              <a:rPr lang="en-GB" dirty="0" smtClean="0"/>
              <a:t>Remember to use all of the information from this booklet to help you. </a:t>
            </a:r>
            <a:endParaRPr lang="en-GB" dirty="0"/>
          </a:p>
        </p:txBody>
      </p:sp>
    </p:spTree>
    <p:extLst>
      <p:ext uri="{BB962C8B-B14F-4D97-AF65-F5344CB8AC3E}">
        <p14:creationId xmlns:p14="http://schemas.microsoft.com/office/powerpoint/2010/main" val="570155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3 – Eva  </a:t>
            </a:r>
            <a:endParaRPr lang="en-GB" dirty="0"/>
          </a:p>
        </p:txBody>
      </p:sp>
      <p:sp>
        <p:nvSpPr>
          <p:cNvPr id="3" name="Content Placeholder 2"/>
          <p:cNvSpPr>
            <a:spLocks noGrp="1"/>
          </p:cNvSpPr>
          <p:nvPr>
            <p:ph idx="1"/>
          </p:nvPr>
        </p:nvSpPr>
        <p:spPr/>
        <p:txBody>
          <a:bodyPr/>
          <a:lstStyle/>
          <a:p>
            <a:r>
              <a:rPr lang="en-GB" dirty="0" smtClean="0"/>
              <a:t>The way in which Mr Birling treated Eva reveals a great deal about his character. It is ironic that Mr Birling fired Eva for wanting more money which is exactly …………………………………………</a:t>
            </a:r>
          </a:p>
          <a:p>
            <a:endParaRPr lang="en-GB" dirty="0" smtClean="0"/>
          </a:p>
          <a:p>
            <a:r>
              <a:rPr lang="en-GB" dirty="0" smtClean="0"/>
              <a:t>How did he treat her + his workers?</a:t>
            </a:r>
          </a:p>
          <a:p>
            <a:r>
              <a:rPr lang="en-GB" dirty="0" smtClean="0"/>
              <a:t>How does he feel about her death? </a:t>
            </a:r>
          </a:p>
          <a:p>
            <a:r>
              <a:rPr lang="en-GB" dirty="0" smtClean="0"/>
              <a:t>Whose reactions could you contrast his with?</a:t>
            </a:r>
          </a:p>
          <a:p>
            <a:endParaRPr lang="en-GB" dirty="0"/>
          </a:p>
          <a:p>
            <a:endParaRPr lang="en-GB" dirty="0"/>
          </a:p>
        </p:txBody>
      </p:sp>
      <p:pic>
        <p:nvPicPr>
          <p:cNvPr id="4" name="Picture 3"/>
          <p:cNvPicPr>
            <a:picLocks noChangeAspect="1"/>
          </p:cNvPicPr>
          <p:nvPr/>
        </p:nvPicPr>
        <p:blipFill>
          <a:blip r:embed="rId2"/>
          <a:stretch>
            <a:fillRect/>
          </a:stretch>
        </p:blipFill>
        <p:spPr>
          <a:xfrm>
            <a:off x="8610635" y="99494"/>
            <a:ext cx="3334801" cy="1591194"/>
          </a:xfrm>
          <a:prstGeom prst="rect">
            <a:avLst/>
          </a:prstGeom>
        </p:spPr>
      </p:pic>
    </p:spTree>
    <p:extLst>
      <p:ext uri="{BB962C8B-B14F-4D97-AF65-F5344CB8AC3E}">
        <p14:creationId xmlns:p14="http://schemas.microsoft.com/office/powerpoint/2010/main" val="2155046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4 – The Inspector </a:t>
            </a:r>
            <a:endParaRPr lang="en-GB" dirty="0"/>
          </a:p>
        </p:txBody>
      </p:sp>
      <p:sp>
        <p:nvSpPr>
          <p:cNvPr id="3" name="Content Placeholder 2"/>
          <p:cNvSpPr>
            <a:spLocks noGrp="1"/>
          </p:cNvSpPr>
          <p:nvPr>
            <p:ph idx="1"/>
          </p:nvPr>
        </p:nvSpPr>
        <p:spPr/>
        <p:txBody>
          <a:bodyPr/>
          <a:lstStyle/>
          <a:p>
            <a:r>
              <a:rPr lang="en-GB" dirty="0" smtClean="0"/>
              <a:t>Priestley uses the character of the Inspector to demonstrate Mr Birling’s character further. </a:t>
            </a:r>
          </a:p>
          <a:p>
            <a:endParaRPr lang="en-GB" dirty="0"/>
          </a:p>
          <a:p>
            <a:r>
              <a:rPr lang="en-GB" dirty="0" smtClean="0"/>
              <a:t>How does Mr Birling react towards the Inspector? </a:t>
            </a:r>
          </a:p>
          <a:p>
            <a:r>
              <a:rPr lang="en-GB" dirty="0" smtClean="0"/>
              <a:t>Why? </a:t>
            </a:r>
          </a:p>
          <a:p>
            <a:r>
              <a:rPr lang="en-GB" dirty="0" smtClean="0"/>
              <a:t>What does he say to him? </a:t>
            </a:r>
          </a:p>
          <a:p>
            <a:r>
              <a:rPr lang="en-GB" dirty="0" smtClean="0"/>
              <a:t>What does this show about him? </a:t>
            </a:r>
          </a:p>
          <a:p>
            <a:r>
              <a:rPr lang="en-GB" dirty="0" smtClean="0"/>
              <a:t>Listen to message or not? </a:t>
            </a:r>
            <a:endParaRPr lang="en-GB" dirty="0"/>
          </a:p>
        </p:txBody>
      </p:sp>
      <p:pic>
        <p:nvPicPr>
          <p:cNvPr id="4" name="Picture 3"/>
          <p:cNvPicPr>
            <a:picLocks noChangeAspect="1"/>
          </p:cNvPicPr>
          <p:nvPr/>
        </p:nvPicPr>
        <p:blipFill>
          <a:blip r:embed="rId2"/>
          <a:stretch>
            <a:fillRect/>
          </a:stretch>
        </p:blipFill>
        <p:spPr>
          <a:xfrm>
            <a:off x="8610635" y="99494"/>
            <a:ext cx="3334801" cy="1591194"/>
          </a:xfrm>
          <a:prstGeom prst="rect">
            <a:avLst/>
          </a:prstGeom>
        </p:spPr>
      </p:pic>
    </p:spTree>
    <p:extLst>
      <p:ext uri="{BB962C8B-B14F-4D97-AF65-F5344CB8AC3E}">
        <p14:creationId xmlns:p14="http://schemas.microsoft.com/office/powerpoint/2010/main" val="2001256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5 – end </a:t>
            </a:r>
            <a:endParaRPr lang="en-GB" dirty="0"/>
          </a:p>
        </p:txBody>
      </p:sp>
      <p:sp>
        <p:nvSpPr>
          <p:cNvPr id="3" name="Content Placeholder 2"/>
          <p:cNvSpPr>
            <a:spLocks noGrp="1"/>
          </p:cNvSpPr>
          <p:nvPr>
            <p:ph idx="1"/>
          </p:nvPr>
        </p:nvSpPr>
        <p:spPr/>
        <p:txBody>
          <a:bodyPr/>
          <a:lstStyle/>
          <a:p>
            <a:r>
              <a:rPr lang="en-GB" dirty="0" smtClean="0"/>
              <a:t>The final way Mr Birling’s character is presented is through the way he acts when the Inspector leaves. </a:t>
            </a:r>
          </a:p>
          <a:p>
            <a:endParaRPr lang="en-GB" dirty="0"/>
          </a:p>
          <a:p>
            <a:r>
              <a:rPr lang="en-GB" dirty="0" smtClean="0"/>
              <a:t>What does he offer to give before he leaves – what does this show? </a:t>
            </a:r>
          </a:p>
          <a:p>
            <a:r>
              <a:rPr lang="en-GB" dirty="0" smtClean="0"/>
              <a:t>What does he do with the news from Gerald? </a:t>
            </a:r>
          </a:p>
          <a:p>
            <a:r>
              <a:rPr lang="en-GB" dirty="0" smtClean="0"/>
              <a:t>Who can we contrast him with at this stage? </a:t>
            </a:r>
          </a:p>
          <a:p>
            <a:r>
              <a:rPr lang="en-GB" dirty="0" smtClean="0"/>
              <a:t>What is significant about the very ending? </a:t>
            </a:r>
            <a:endParaRPr lang="en-GB" dirty="0"/>
          </a:p>
        </p:txBody>
      </p:sp>
      <p:pic>
        <p:nvPicPr>
          <p:cNvPr id="4" name="Picture 3"/>
          <p:cNvPicPr>
            <a:picLocks noChangeAspect="1"/>
          </p:cNvPicPr>
          <p:nvPr/>
        </p:nvPicPr>
        <p:blipFill>
          <a:blip r:embed="rId2"/>
          <a:stretch>
            <a:fillRect/>
          </a:stretch>
        </p:blipFill>
        <p:spPr>
          <a:xfrm>
            <a:off x="8758552" y="0"/>
            <a:ext cx="3334801" cy="1591194"/>
          </a:xfrm>
          <a:prstGeom prst="rect">
            <a:avLst/>
          </a:prstGeom>
        </p:spPr>
      </p:pic>
    </p:spTree>
    <p:extLst>
      <p:ext uri="{BB962C8B-B14F-4D97-AF65-F5344CB8AC3E}">
        <p14:creationId xmlns:p14="http://schemas.microsoft.com/office/powerpoint/2010/main" val="1124160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6 – Structure and staging </a:t>
            </a:r>
            <a:endParaRPr lang="en-GB" dirty="0"/>
          </a:p>
        </p:txBody>
      </p:sp>
      <p:sp>
        <p:nvSpPr>
          <p:cNvPr id="3" name="Content Placeholder 2"/>
          <p:cNvSpPr>
            <a:spLocks noGrp="1"/>
          </p:cNvSpPr>
          <p:nvPr>
            <p:ph idx="1"/>
          </p:nvPr>
        </p:nvSpPr>
        <p:spPr/>
        <p:txBody>
          <a:bodyPr/>
          <a:lstStyle/>
          <a:p>
            <a:r>
              <a:rPr lang="en-GB" dirty="0" smtClean="0"/>
              <a:t>Priestley uses the structure and staging to highlight Mr Birling’s character. </a:t>
            </a:r>
          </a:p>
          <a:p>
            <a:endParaRPr lang="en-GB" dirty="0"/>
          </a:p>
          <a:p>
            <a:r>
              <a:rPr lang="en-GB" dirty="0" smtClean="0"/>
              <a:t>Why open + close with him? </a:t>
            </a:r>
          </a:p>
          <a:p>
            <a:r>
              <a:rPr lang="en-GB" dirty="0" smtClean="0"/>
              <a:t>Impact of cyclical structure </a:t>
            </a:r>
          </a:p>
          <a:p>
            <a:r>
              <a:rPr lang="en-GB" dirty="0" smtClean="0"/>
              <a:t>Contrast with Sheila after him </a:t>
            </a:r>
          </a:p>
          <a:p>
            <a:r>
              <a:rPr lang="en-GB" dirty="0" smtClean="0"/>
              <a:t>Use of lighting – why ironic get brighter? </a:t>
            </a:r>
          </a:p>
          <a:p>
            <a:r>
              <a:rPr lang="en-GB" dirty="0" smtClean="0"/>
              <a:t>Use of single set – what show about his viewpoint? </a:t>
            </a:r>
            <a:endParaRPr lang="en-GB" dirty="0"/>
          </a:p>
        </p:txBody>
      </p:sp>
    </p:spTree>
    <p:extLst>
      <p:ext uri="{BB962C8B-B14F-4D97-AF65-F5344CB8AC3E}">
        <p14:creationId xmlns:p14="http://schemas.microsoft.com/office/powerpoint/2010/main" val="1126291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Ending your piece</a:t>
            </a:r>
            <a:endParaRPr lang="en-GB" dirty="0"/>
          </a:p>
        </p:txBody>
      </p:sp>
      <p:sp>
        <p:nvSpPr>
          <p:cNvPr id="3" name="Content Placeholder 2"/>
          <p:cNvSpPr>
            <a:spLocks noGrp="1"/>
          </p:cNvSpPr>
          <p:nvPr>
            <p:ph idx="1"/>
          </p:nvPr>
        </p:nvSpPr>
        <p:spPr/>
        <p:txBody>
          <a:bodyPr/>
          <a:lstStyle/>
          <a:p>
            <a:r>
              <a:rPr lang="en-GB" dirty="0" smtClean="0"/>
              <a:t>Like the beginning, end with a few lines which show a full answer to the question.</a:t>
            </a:r>
          </a:p>
          <a:p>
            <a:endParaRPr lang="en-GB" dirty="0"/>
          </a:p>
          <a:p>
            <a:r>
              <a:rPr lang="en-GB" i="1" dirty="0" smtClean="0"/>
              <a:t>Priestley has demonstrated that Mr Birling has remained unchanged by the visit from the Inspector. Despite his warning, Mr Birling is still fixated on the impact this will have on him rather than take any responsibility for death of Eva and the lower class or his work force who she represents. </a:t>
            </a:r>
            <a:endParaRPr lang="en-GB" i="1" dirty="0"/>
          </a:p>
        </p:txBody>
      </p:sp>
    </p:spTree>
    <p:extLst>
      <p:ext uri="{BB962C8B-B14F-4D97-AF65-F5344CB8AC3E}">
        <p14:creationId xmlns:p14="http://schemas.microsoft.com/office/powerpoint/2010/main" val="152022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a:t>
            </a:r>
            <a:endParaRPr lang="en-GB" dirty="0"/>
          </a:p>
        </p:txBody>
      </p:sp>
      <p:sp>
        <p:nvSpPr>
          <p:cNvPr id="3" name="Content Placeholder 2"/>
          <p:cNvSpPr>
            <a:spLocks noGrp="1"/>
          </p:cNvSpPr>
          <p:nvPr>
            <p:ph idx="1"/>
          </p:nvPr>
        </p:nvSpPr>
        <p:spPr>
          <a:xfrm>
            <a:off x="838200" y="1416676"/>
            <a:ext cx="10515600" cy="5241701"/>
          </a:xfrm>
        </p:spPr>
        <p:txBody>
          <a:bodyPr>
            <a:normAutofit/>
          </a:bodyPr>
          <a:lstStyle/>
          <a:p>
            <a:r>
              <a:rPr lang="en-GB" sz="3600" dirty="0" smtClean="0"/>
              <a:t>Write out 5 key points which you remember about Sheila from the play. </a:t>
            </a:r>
          </a:p>
          <a:p>
            <a:endParaRPr lang="en-GB" sz="3600" dirty="0" smtClean="0"/>
          </a:p>
          <a:p>
            <a:pPr marL="0" indent="0">
              <a:buNone/>
            </a:pPr>
            <a:r>
              <a:rPr lang="en-GB" sz="3600" dirty="0" smtClean="0"/>
              <a:t>1- __________________________________________</a:t>
            </a:r>
          </a:p>
          <a:p>
            <a:pPr marL="0" indent="0">
              <a:buNone/>
            </a:pPr>
            <a:r>
              <a:rPr lang="en-GB" sz="3600" dirty="0" smtClean="0"/>
              <a:t>2-__________________________________________</a:t>
            </a:r>
          </a:p>
          <a:p>
            <a:pPr marL="0" indent="0">
              <a:buNone/>
            </a:pPr>
            <a:r>
              <a:rPr lang="en-GB" sz="3600" dirty="0" smtClean="0"/>
              <a:t>3-___________________________________________</a:t>
            </a:r>
          </a:p>
          <a:p>
            <a:pPr marL="0" indent="0">
              <a:buNone/>
            </a:pPr>
            <a:r>
              <a:rPr lang="en-GB" sz="3600" dirty="0" smtClean="0"/>
              <a:t>4-___________________________________________</a:t>
            </a:r>
          </a:p>
          <a:p>
            <a:pPr marL="0" indent="0">
              <a:buNone/>
            </a:pPr>
            <a:r>
              <a:rPr lang="en-GB" sz="3600" dirty="0" smtClean="0"/>
              <a:t>5-___________________________________________</a:t>
            </a:r>
          </a:p>
        </p:txBody>
      </p:sp>
    </p:spTree>
    <p:extLst>
      <p:ext uri="{BB962C8B-B14F-4D97-AF65-F5344CB8AC3E}">
        <p14:creationId xmlns:p14="http://schemas.microsoft.com/office/powerpoint/2010/main" val="175044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examples from the play. </a:t>
            </a:r>
          </a:p>
          <a:p>
            <a:r>
              <a:rPr lang="en-GB" dirty="0" smtClean="0"/>
              <a:t>Have you said what we learn?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3564525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199" y="365125"/>
            <a:ext cx="10881575" cy="1325563"/>
          </a:xfrm>
        </p:spPr>
        <p:txBody>
          <a:bodyPr>
            <a:normAutofit fontScale="90000"/>
          </a:bodyPr>
          <a:lstStyle/>
          <a:p>
            <a:r>
              <a:rPr lang="en-GB" dirty="0" smtClean="0"/>
              <a:t>Task 3- These are the quotes which you need to get into your essay. Complete the missing words from these</a:t>
            </a:r>
            <a:endParaRPr lang="en-GB" dirty="0"/>
          </a:p>
        </p:txBody>
      </p:sp>
      <p:sp>
        <p:nvSpPr>
          <p:cNvPr id="6" name="Content Placeholder 5"/>
          <p:cNvSpPr>
            <a:spLocks noGrp="1"/>
          </p:cNvSpPr>
          <p:nvPr>
            <p:ph idx="1"/>
          </p:nvPr>
        </p:nvSpPr>
        <p:spPr>
          <a:xfrm>
            <a:off x="838199" y="1973543"/>
            <a:ext cx="10515600" cy="4351338"/>
          </a:xfrm>
        </p:spPr>
        <p:txBody>
          <a:bodyPr>
            <a:normAutofit fontScale="92500" lnSpcReduction="10000"/>
          </a:bodyPr>
          <a:lstStyle/>
          <a:p>
            <a:r>
              <a:rPr lang="en-GB" dirty="0" err="1" smtClean="0"/>
              <a:t>Pg</a:t>
            </a:r>
            <a:r>
              <a:rPr lang="en-GB" dirty="0" smtClean="0"/>
              <a:t> 4- You’re just the kind of __________ I’ve always __________</a:t>
            </a:r>
          </a:p>
          <a:p>
            <a:endParaRPr lang="en-GB" dirty="0"/>
          </a:p>
          <a:p>
            <a:r>
              <a:rPr lang="en-GB" dirty="0" err="1" smtClean="0"/>
              <a:t>Pg</a:t>
            </a:r>
            <a:r>
              <a:rPr lang="en-GB" dirty="0" smtClean="0"/>
              <a:t> 4 - Crofts and Birling are working _____________ – for ______ costs and higher _________</a:t>
            </a:r>
          </a:p>
          <a:p>
            <a:endParaRPr lang="en-GB" dirty="0"/>
          </a:p>
          <a:p>
            <a:r>
              <a:rPr lang="en-GB" dirty="0" err="1" smtClean="0"/>
              <a:t>Pg</a:t>
            </a:r>
            <a:r>
              <a:rPr lang="en-GB" dirty="0" smtClean="0"/>
              <a:t> 6 - Hard headed ______________ business ___________</a:t>
            </a:r>
          </a:p>
          <a:p>
            <a:endParaRPr lang="en-GB" dirty="0"/>
          </a:p>
          <a:p>
            <a:r>
              <a:rPr lang="en-GB" dirty="0" err="1" smtClean="0"/>
              <a:t>Pg</a:t>
            </a:r>
            <a:r>
              <a:rPr lang="en-GB" dirty="0" smtClean="0"/>
              <a:t> 7 -Peace and ______________ and rapid ___________ everywhere </a:t>
            </a:r>
          </a:p>
          <a:p>
            <a:endParaRPr lang="en-GB" dirty="0"/>
          </a:p>
          <a:p>
            <a:r>
              <a:rPr lang="en-GB" dirty="0" err="1" smtClean="0"/>
              <a:t>Pg</a:t>
            </a:r>
            <a:r>
              <a:rPr lang="en-GB" dirty="0" smtClean="0"/>
              <a:t> 8 - As long as we __________ ourselves…. Don’t start a _____________ </a:t>
            </a:r>
            <a:endParaRPr lang="en-GB" dirty="0"/>
          </a:p>
        </p:txBody>
      </p:sp>
    </p:spTree>
    <p:extLst>
      <p:ext uri="{BB962C8B-B14F-4D97-AF65-F5344CB8AC3E}">
        <p14:creationId xmlns:p14="http://schemas.microsoft.com/office/powerpoint/2010/main" val="357316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3638"/>
            <a:ext cx="10515600" cy="6168981"/>
          </a:xfrm>
        </p:spPr>
        <p:txBody>
          <a:bodyPr>
            <a:normAutofit fontScale="92500" lnSpcReduction="20000"/>
          </a:bodyPr>
          <a:lstStyle/>
          <a:p>
            <a:r>
              <a:rPr lang="en-GB" dirty="0" err="1" smtClean="0"/>
              <a:t>Pg</a:t>
            </a:r>
            <a:r>
              <a:rPr lang="en-GB" dirty="0" smtClean="0"/>
              <a:t>  9 –A __________ has to make his _____________ </a:t>
            </a:r>
          </a:p>
          <a:p>
            <a:endParaRPr lang="en-GB" dirty="0"/>
          </a:p>
          <a:p>
            <a:r>
              <a:rPr lang="en-GB" dirty="0" err="1" smtClean="0"/>
              <a:t>Pg</a:t>
            </a:r>
            <a:r>
              <a:rPr lang="en-GB" dirty="0" smtClean="0"/>
              <a:t> 10 -Community and all that ____________</a:t>
            </a:r>
          </a:p>
          <a:p>
            <a:endParaRPr lang="en-GB" dirty="0"/>
          </a:p>
          <a:p>
            <a:r>
              <a:rPr lang="en-GB" dirty="0" err="1"/>
              <a:t>Pg</a:t>
            </a:r>
            <a:r>
              <a:rPr lang="en-GB" dirty="0"/>
              <a:t> 14 </a:t>
            </a:r>
            <a:r>
              <a:rPr lang="en-GB" dirty="0" smtClean="0"/>
              <a:t>– Still </a:t>
            </a:r>
            <a:r>
              <a:rPr lang="en-GB" dirty="0"/>
              <a:t>I can’t </a:t>
            </a:r>
            <a:r>
              <a:rPr lang="en-GB" dirty="0" smtClean="0"/>
              <a:t>_____________ </a:t>
            </a:r>
            <a:r>
              <a:rPr lang="en-GB" dirty="0"/>
              <a:t>any </a:t>
            </a:r>
            <a:r>
              <a:rPr lang="en-GB" dirty="0" smtClean="0"/>
              <a:t>__________________</a:t>
            </a:r>
          </a:p>
          <a:p>
            <a:endParaRPr lang="en-GB" dirty="0"/>
          </a:p>
          <a:p>
            <a:r>
              <a:rPr lang="en-GB" dirty="0" err="1" smtClean="0"/>
              <a:t>Pg</a:t>
            </a:r>
            <a:r>
              <a:rPr lang="en-GB" dirty="0" smtClean="0"/>
              <a:t> 15 - It’s my ________ to keep labour _____________</a:t>
            </a:r>
          </a:p>
          <a:p>
            <a:endParaRPr lang="en-GB" dirty="0"/>
          </a:p>
          <a:p>
            <a:r>
              <a:rPr lang="en-GB" dirty="0" err="1" smtClean="0"/>
              <a:t>Pg</a:t>
            </a:r>
            <a:r>
              <a:rPr lang="en-GB" dirty="0" smtClean="0"/>
              <a:t> 54 -  ‘you’re not the ___________ a chap could go to when he’s in ________________</a:t>
            </a:r>
          </a:p>
          <a:p>
            <a:endParaRPr lang="en-GB" dirty="0" smtClean="0"/>
          </a:p>
          <a:p>
            <a:r>
              <a:rPr lang="en-GB" dirty="0" err="1" smtClean="0"/>
              <a:t>Pg</a:t>
            </a:r>
            <a:r>
              <a:rPr lang="en-GB" dirty="0" smtClean="0"/>
              <a:t> 56 - ‘I’d give ______________.’</a:t>
            </a:r>
          </a:p>
          <a:p>
            <a:endParaRPr lang="en-GB" dirty="0" smtClean="0"/>
          </a:p>
          <a:p>
            <a:r>
              <a:rPr lang="en-GB" dirty="0" err="1" smtClean="0"/>
              <a:t>Pg</a:t>
            </a:r>
            <a:r>
              <a:rPr lang="en-GB" dirty="0" smtClean="0"/>
              <a:t> 68 – the whole ____________ thing can have been a piece of _________’</a:t>
            </a:r>
            <a:endParaRPr lang="en-GB" dirty="0"/>
          </a:p>
          <a:p>
            <a:endParaRPr lang="en-GB" dirty="0" smtClean="0"/>
          </a:p>
        </p:txBody>
      </p:sp>
    </p:spTree>
    <p:extLst>
      <p:ext uri="{BB962C8B-B14F-4D97-AF65-F5344CB8AC3E}">
        <p14:creationId xmlns:p14="http://schemas.microsoft.com/office/powerpoint/2010/main" val="331932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109631"/>
            <a:ext cx="10515600" cy="1325563"/>
          </a:xfrm>
        </p:spPr>
        <p:txBody>
          <a:bodyPr/>
          <a:lstStyle/>
          <a:p>
            <a:r>
              <a:rPr lang="en-GB" dirty="0" smtClean="0"/>
              <a:t>Task 4 - Quick fire questions </a:t>
            </a:r>
            <a:endParaRPr lang="en-GB" dirty="0"/>
          </a:p>
        </p:txBody>
      </p:sp>
      <p:sp>
        <p:nvSpPr>
          <p:cNvPr id="3" name="Content Placeholder 2"/>
          <p:cNvSpPr>
            <a:spLocks noGrp="1"/>
          </p:cNvSpPr>
          <p:nvPr>
            <p:ph idx="1"/>
          </p:nvPr>
        </p:nvSpPr>
        <p:spPr>
          <a:xfrm>
            <a:off x="255494" y="1237129"/>
            <a:ext cx="11483788" cy="5257800"/>
          </a:xfrm>
        </p:spPr>
        <p:txBody>
          <a:bodyPr>
            <a:normAutofit fontScale="92500" lnSpcReduction="20000"/>
          </a:bodyPr>
          <a:lstStyle/>
          <a:p>
            <a:r>
              <a:rPr lang="en-GB" dirty="0" smtClean="0"/>
              <a:t>What drink does he buy to impress Gerald? ______________________</a:t>
            </a:r>
          </a:p>
          <a:p>
            <a:r>
              <a:rPr lang="en-GB" dirty="0" smtClean="0"/>
              <a:t>List two predictions which show he is not as knowledge as he believes? </a:t>
            </a:r>
          </a:p>
          <a:p>
            <a:r>
              <a:rPr lang="en-GB" dirty="0" smtClean="0"/>
              <a:t>1 -____________________________ 2 - ____________________________</a:t>
            </a:r>
          </a:p>
          <a:p>
            <a:r>
              <a:rPr lang="en-GB" dirty="0" smtClean="0"/>
              <a:t>What is Mr Birling hoping to be awarded? __________________________</a:t>
            </a:r>
          </a:p>
          <a:p>
            <a:r>
              <a:rPr lang="en-GB" dirty="0" smtClean="0"/>
              <a:t>What sport does he say he plays to show the Inspector he is well connected?</a:t>
            </a:r>
          </a:p>
          <a:p>
            <a:r>
              <a:rPr lang="en-GB" dirty="0" smtClean="0"/>
              <a:t>________________________________ </a:t>
            </a:r>
          </a:p>
          <a:p>
            <a:r>
              <a:rPr lang="en-GB" dirty="0" smtClean="0"/>
              <a:t>Why does Mr Birling keep telling Sheila to leave? </a:t>
            </a:r>
          </a:p>
          <a:p>
            <a:r>
              <a:rPr lang="en-GB" dirty="0" smtClean="0"/>
              <a:t>___________________________________________________</a:t>
            </a:r>
          </a:p>
          <a:p>
            <a:r>
              <a:rPr lang="en-GB" dirty="0" smtClean="0"/>
              <a:t>What is Mr Birling most concerned with regarding Eric at the end?</a:t>
            </a:r>
          </a:p>
          <a:p>
            <a:r>
              <a:rPr lang="en-GB" dirty="0" smtClean="0"/>
              <a:t>___________________________________________________</a:t>
            </a:r>
          </a:p>
          <a:p>
            <a:r>
              <a:rPr lang="en-GB" dirty="0" smtClean="0"/>
              <a:t>What call does Mr Birling take at the end? </a:t>
            </a:r>
          </a:p>
          <a:p>
            <a:r>
              <a:rPr lang="en-GB" dirty="0" smtClean="0"/>
              <a:t>_________________________________________________</a:t>
            </a:r>
          </a:p>
        </p:txBody>
      </p:sp>
    </p:spTree>
    <p:extLst>
      <p:ext uri="{BB962C8B-B14F-4D97-AF65-F5344CB8AC3E}">
        <p14:creationId xmlns:p14="http://schemas.microsoft.com/office/powerpoint/2010/main" val="172590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5 - Structure </a:t>
            </a:r>
            <a:endParaRPr lang="en-GB" dirty="0"/>
          </a:p>
        </p:txBody>
      </p:sp>
      <p:sp>
        <p:nvSpPr>
          <p:cNvPr id="3" name="Content Placeholder 2"/>
          <p:cNvSpPr>
            <a:spLocks noGrp="1"/>
          </p:cNvSpPr>
          <p:nvPr>
            <p:ph idx="1"/>
          </p:nvPr>
        </p:nvSpPr>
        <p:spPr>
          <a:xfrm>
            <a:off x="838200" y="1825625"/>
            <a:ext cx="10515600" cy="4763434"/>
          </a:xfrm>
        </p:spPr>
        <p:txBody>
          <a:bodyPr>
            <a:normAutofit lnSpcReduction="10000"/>
          </a:bodyPr>
          <a:lstStyle/>
          <a:p>
            <a:r>
              <a:rPr lang="en-GB" dirty="0" smtClean="0"/>
              <a:t>Why does Mr Birling say the very first line of the play – what does this show us about him? </a:t>
            </a:r>
          </a:p>
          <a:p>
            <a:r>
              <a:rPr lang="en-GB" dirty="0" smtClean="0"/>
              <a:t>______________________________________________________</a:t>
            </a:r>
            <a:endParaRPr lang="en-GB" dirty="0"/>
          </a:p>
          <a:p>
            <a:r>
              <a:rPr lang="en-GB" dirty="0" smtClean="0"/>
              <a:t>Why do you think the Inspector questions him first – what does this show about his role in the family? </a:t>
            </a:r>
          </a:p>
          <a:p>
            <a:r>
              <a:rPr lang="en-GB" dirty="0" smtClean="0"/>
              <a:t>______________________________________________________</a:t>
            </a:r>
            <a:endParaRPr lang="en-GB" dirty="0"/>
          </a:p>
          <a:p>
            <a:r>
              <a:rPr lang="en-GB" dirty="0" smtClean="0"/>
              <a:t>Who is interrogated after Mr Birling – why is there a contrast here? </a:t>
            </a:r>
          </a:p>
          <a:p>
            <a:r>
              <a:rPr lang="en-GB" dirty="0" smtClean="0"/>
              <a:t>_____________________________________________________</a:t>
            </a:r>
            <a:endParaRPr lang="en-GB" dirty="0"/>
          </a:p>
          <a:p>
            <a:r>
              <a:rPr lang="en-GB" dirty="0" smtClean="0"/>
              <a:t>Why do you think Mr Birling has the last line – what does this remind us about his attitude? (what has he not done? ) </a:t>
            </a:r>
          </a:p>
          <a:p>
            <a:r>
              <a:rPr lang="en-GB" dirty="0" smtClean="0"/>
              <a:t>_______________________________________________________</a:t>
            </a:r>
            <a:endParaRPr lang="en-GB" dirty="0"/>
          </a:p>
        </p:txBody>
      </p:sp>
    </p:spTree>
    <p:extLst>
      <p:ext uri="{BB962C8B-B14F-4D97-AF65-F5344CB8AC3E}">
        <p14:creationId xmlns:p14="http://schemas.microsoft.com/office/powerpoint/2010/main" val="58654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Staging  </a:t>
            </a:r>
            <a:endParaRPr lang="en-GB" dirty="0"/>
          </a:p>
        </p:txBody>
      </p:sp>
      <p:sp>
        <p:nvSpPr>
          <p:cNvPr id="3" name="Content Placeholder 2"/>
          <p:cNvSpPr>
            <a:spLocks noGrp="1"/>
          </p:cNvSpPr>
          <p:nvPr>
            <p:ph idx="1"/>
          </p:nvPr>
        </p:nvSpPr>
        <p:spPr/>
        <p:txBody>
          <a:bodyPr/>
          <a:lstStyle/>
          <a:p>
            <a:r>
              <a:rPr lang="en-GB" dirty="0" smtClean="0"/>
              <a:t>What happens to the lighting the play? </a:t>
            </a:r>
          </a:p>
          <a:p>
            <a:r>
              <a:rPr lang="en-GB" dirty="0" smtClean="0"/>
              <a:t>______________________________________________________</a:t>
            </a:r>
          </a:p>
          <a:p>
            <a:r>
              <a:rPr lang="en-GB" dirty="0" smtClean="0"/>
              <a:t>How is this ironic for Mr Birling? </a:t>
            </a:r>
          </a:p>
          <a:p>
            <a:r>
              <a:rPr lang="en-GB" dirty="0" smtClean="0"/>
              <a:t>_____________________________________________________</a:t>
            </a:r>
          </a:p>
          <a:p>
            <a:r>
              <a:rPr lang="en-GB" dirty="0" smtClean="0"/>
              <a:t>There is only one set – the family’s dining room + this does not change. </a:t>
            </a:r>
          </a:p>
          <a:p>
            <a:r>
              <a:rPr lang="en-GB" dirty="0" smtClean="0"/>
              <a:t>How does this link to Mr Birling’s </a:t>
            </a:r>
            <a:r>
              <a:rPr lang="en-GB" dirty="0" err="1" smtClean="0"/>
              <a:t>mindset</a:t>
            </a:r>
            <a:r>
              <a:rPr lang="en-GB" dirty="0" smtClean="0"/>
              <a:t>? </a:t>
            </a:r>
          </a:p>
          <a:p>
            <a:r>
              <a:rPr lang="en-GB" dirty="0" smtClean="0"/>
              <a:t>_____________________________________________________</a:t>
            </a:r>
            <a:endParaRPr lang="en-GB" dirty="0"/>
          </a:p>
        </p:txBody>
      </p:sp>
    </p:spTree>
    <p:extLst>
      <p:ext uri="{BB962C8B-B14F-4D97-AF65-F5344CB8AC3E}">
        <p14:creationId xmlns:p14="http://schemas.microsoft.com/office/powerpoint/2010/main" val="3796572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6 – methods!!!</a:t>
            </a:r>
            <a:endParaRPr lang="en-GB" dirty="0"/>
          </a:p>
        </p:txBody>
      </p:sp>
      <p:sp>
        <p:nvSpPr>
          <p:cNvPr id="3" name="Content Placeholder 2"/>
          <p:cNvSpPr>
            <a:spLocks noGrp="1"/>
          </p:cNvSpPr>
          <p:nvPr>
            <p:ph idx="1"/>
          </p:nvPr>
        </p:nvSpPr>
        <p:spPr/>
        <p:txBody>
          <a:bodyPr/>
          <a:lstStyle/>
          <a:p>
            <a:r>
              <a:rPr lang="en-GB" dirty="0" smtClean="0"/>
              <a:t>What is the method when </a:t>
            </a:r>
          </a:p>
          <a:p>
            <a:endParaRPr lang="en-GB" dirty="0"/>
          </a:p>
          <a:p>
            <a:r>
              <a:rPr lang="en-GB" dirty="0" smtClean="0"/>
              <a:t>Mr Birling thinks he knows more than he does – d_________ </a:t>
            </a:r>
            <a:r>
              <a:rPr lang="en-GB" dirty="0" err="1" smtClean="0"/>
              <a:t>i</a:t>
            </a:r>
            <a:r>
              <a:rPr lang="en-GB" dirty="0" smtClean="0"/>
              <a:t>______</a:t>
            </a:r>
          </a:p>
          <a:p>
            <a:r>
              <a:rPr lang="en-GB" dirty="0" smtClean="0"/>
              <a:t>Saying ‘hard-headed business man’ more than once – r__________</a:t>
            </a:r>
          </a:p>
          <a:p>
            <a:r>
              <a:rPr lang="en-GB" dirty="0" smtClean="0"/>
              <a:t>Speaking more than others – l_________ of t_______</a:t>
            </a:r>
          </a:p>
          <a:p>
            <a:r>
              <a:rPr lang="en-GB" dirty="0" smtClean="0"/>
              <a:t>When Eric answers back to him – Ques___________ </a:t>
            </a:r>
          </a:p>
          <a:p>
            <a:r>
              <a:rPr lang="en-GB" dirty="0" smtClean="0"/>
              <a:t>When Eric and Sheila’s views are different – c_____________</a:t>
            </a:r>
          </a:p>
          <a:p>
            <a:r>
              <a:rPr lang="en-GB" dirty="0" smtClean="0"/>
              <a:t>When younger generation try teach him – r______ r____________</a:t>
            </a:r>
            <a:endParaRPr lang="en-GB" dirty="0"/>
          </a:p>
        </p:txBody>
      </p:sp>
      <p:sp>
        <p:nvSpPr>
          <p:cNvPr id="4" name="TextBox 3"/>
          <p:cNvSpPr txBox="1"/>
          <p:nvPr/>
        </p:nvSpPr>
        <p:spPr>
          <a:xfrm>
            <a:off x="7853082" y="365125"/>
            <a:ext cx="2931459" cy="1384995"/>
          </a:xfrm>
          <a:prstGeom prst="rect">
            <a:avLst/>
          </a:prstGeom>
          <a:noFill/>
        </p:spPr>
        <p:txBody>
          <a:bodyPr wrap="square" rtlCol="0">
            <a:spAutoFit/>
          </a:bodyPr>
          <a:lstStyle/>
          <a:p>
            <a:r>
              <a:rPr lang="en-GB" sz="2800" dirty="0" smtClean="0"/>
              <a:t>It is key you use these words in your answer!</a:t>
            </a:r>
            <a:endParaRPr lang="en-GB" sz="2800" dirty="0"/>
          </a:p>
        </p:txBody>
      </p:sp>
      <p:sp>
        <p:nvSpPr>
          <p:cNvPr id="5" name="Down Arrow 4"/>
          <p:cNvSpPr/>
          <p:nvPr/>
        </p:nvSpPr>
        <p:spPr>
          <a:xfrm>
            <a:off x="9009529" y="1690688"/>
            <a:ext cx="1613647" cy="10256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807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7 - Context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How do we know Mr Birling is a CAPITALIST not a SOCIALIST? </a:t>
            </a:r>
          </a:p>
          <a:p>
            <a:r>
              <a:rPr lang="en-GB" dirty="0" smtClean="0"/>
              <a:t>________________________________________________________________________________________________________________________________________________________________________</a:t>
            </a:r>
          </a:p>
          <a:p>
            <a:r>
              <a:rPr lang="en-GB" dirty="0" smtClean="0"/>
              <a:t>Where does Mr Birling want to be on the social hierarchy? </a:t>
            </a:r>
          </a:p>
          <a:p>
            <a:r>
              <a:rPr lang="en-GB" dirty="0" smtClean="0"/>
              <a:t>_______________________________________________________</a:t>
            </a:r>
          </a:p>
          <a:p>
            <a:r>
              <a:rPr lang="en-GB" dirty="0" smtClean="0"/>
              <a:t>How does Mr Birling treat people lower than him on the social hierarchy? </a:t>
            </a:r>
          </a:p>
          <a:p>
            <a:r>
              <a:rPr lang="en-GB" dirty="0" smtClean="0"/>
              <a:t>_______________________________________________________</a:t>
            </a:r>
          </a:p>
          <a:p>
            <a:r>
              <a:rPr lang="en-GB" dirty="0" smtClean="0"/>
              <a:t>How do we know that Mr Birling is not as high on the social hierarchy as his wife? </a:t>
            </a:r>
          </a:p>
          <a:p>
            <a:r>
              <a:rPr lang="en-GB" dirty="0" smtClean="0"/>
              <a:t>____________________________________________________________</a:t>
            </a:r>
            <a:endParaRPr lang="en-GB" dirty="0"/>
          </a:p>
        </p:txBody>
      </p:sp>
    </p:spTree>
    <p:extLst>
      <p:ext uri="{BB962C8B-B14F-4D97-AF65-F5344CB8AC3E}">
        <p14:creationId xmlns:p14="http://schemas.microsoft.com/office/powerpoint/2010/main" val="3600098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1271</Words>
  <Application>Microsoft Office PowerPoint</Application>
  <PresentationFormat>Widescreen</PresentationFormat>
  <Paragraphs>172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What do we learn about Sheila in An Inspector Calls?   Write about  How Sheila responds to her family and the Inspector How Priestley presents Sheila  by the way he writes  </vt:lpstr>
      <vt:lpstr>Task 1</vt:lpstr>
      <vt:lpstr>Task 3- These are the quotes which you need to get into your essay. Complete the missing words from these</vt:lpstr>
      <vt:lpstr>PowerPoint Presentation</vt:lpstr>
      <vt:lpstr>Task 4 - Quick fire questions </vt:lpstr>
      <vt:lpstr>Task 5 - Structure </vt:lpstr>
      <vt:lpstr>Staging  </vt:lpstr>
      <vt:lpstr>Task 6 – methods!!!</vt:lpstr>
      <vt:lpstr>Task 7 - Context </vt:lpstr>
      <vt:lpstr>Your question </vt:lpstr>
      <vt:lpstr>Sentence starters </vt:lpstr>
      <vt:lpstr>Getting started </vt:lpstr>
      <vt:lpstr>Getting started – Para 1 - end </vt:lpstr>
      <vt:lpstr>Para 2 –others  </vt:lpstr>
      <vt:lpstr>Para 3 – Eva  </vt:lpstr>
      <vt:lpstr>Para 4 – The Inspector </vt:lpstr>
      <vt:lpstr>Para 5 – end </vt:lpstr>
      <vt:lpstr>Para 6 – Structure and staging </vt:lpstr>
      <vt:lpstr>Ending your piece</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is the character of Mr Birling presented within the play?</dc:title>
  <dc:creator>natalie</dc:creator>
  <cp:lastModifiedBy>natalie abraham</cp:lastModifiedBy>
  <cp:revision>17</cp:revision>
  <dcterms:created xsi:type="dcterms:W3CDTF">2015-10-13T16:19:17Z</dcterms:created>
  <dcterms:modified xsi:type="dcterms:W3CDTF">2022-11-06T10:58:31Z</dcterms:modified>
</cp:coreProperties>
</file>